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4" r:id="rId1"/>
  </p:sldMasterIdLst>
  <p:notesMasterIdLst>
    <p:notesMasterId r:id="rId33"/>
  </p:notesMasterIdLst>
  <p:sldIdLst>
    <p:sldId id="261" r:id="rId2"/>
    <p:sldId id="257" r:id="rId3"/>
    <p:sldId id="263" r:id="rId4"/>
    <p:sldId id="262"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9" r:id="rId28"/>
    <p:sldId id="288" r:id="rId29"/>
    <p:sldId id="286" r:id="rId30"/>
    <p:sldId id="287" r:id="rId31"/>
    <p:sldId id="259"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Lato Black" panose="020B0604020202020204"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02643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510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584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954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25740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5671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4974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92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6773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11950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997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7485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1604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4829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08992"/>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madhu-ganaveni"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072" y="289712"/>
            <a:ext cx="10647629" cy="1765425"/>
          </a:xfrm>
        </p:spPr>
        <p:txBody>
          <a:bodyPr>
            <a:normAutofit fontScale="90000"/>
          </a:bodyPr>
          <a:lstStyle/>
          <a:p>
            <a:r>
              <a:rPr lang="en-US" dirty="0"/>
              <a:t>		</a:t>
            </a:r>
            <a:r>
              <a:rPr lang="en-US" dirty="0" smtClean="0"/>
              <a:t>    </a:t>
            </a:r>
            <a:r>
              <a:rPr lang="en-US" b="1" dirty="0" smtClean="0">
                <a:latin typeface="+mn-lt"/>
              </a:rPr>
              <a:t>AFAME TECHNOLOGIES</a:t>
            </a:r>
            <a:r>
              <a:rPr lang="en-US" dirty="0" smtClean="0"/>
              <a:t/>
            </a:r>
            <a:br>
              <a:rPr lang="en-US" dirty="0" smtClean="0"/>
            </a:br>
            <a:r>
              <a:rPr lang="en-US" dirty="0"/>
              <a:t> </a:t>
            </a:r>
            <a:r>
              <a:rPr lang="en-US" dirty="0" smtClean="0"/>
              <a:t>                   </a:t>
            </a:r>
            <a:r>
              <a:rPr lang="en-US" sz="3100" dirty="0" smtClean="0"/>
              <a:t>Technology     Advertising     Consulting</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81377" y="0"/>
            <a:ext cx="1905000" cy="1905000"/>
          </a:xfrm>
          <a:prstGeom prst="rect">
            <a:avLst/>
          </a:prstGeom>
        </p:spPr>
      </p:pic>
      <p:sp>
        <p:nvSpPr>
          <p:cNvPr id="7" name="TextBox 6"/>
          <p:cNvSpPr txBox="1"/>
          <p:nvPr/>
        </p:nvSpPr>
        <p:spPr>
          <a:xfrm>
            <a:off x="4399985" y="2055137"/>
            <a:ext cx="2743200" cy="584775"/>
          </a:xfrm>
          <a:prstGeom prst="rect">
            <a:avLst/>
          </a:prstGeom>
          <a:noFill/>
        </p:spPr>
        <p:txBody>
          <a:bodyPr wrap="square" rtlCol="0">
            <a:spAutoFit/>
          </a:bodyPr>
          <a:lstStyle/>
          <a:p>
            <a:r>
              <a:rPr lang="en-US" sz="3200" b="1" dirty="0" smtClean="0">
                <a:solidFill>
                  <a:srgbClr val="C00000"/>
                </a:solidFill>
                <a:latin typeface="+mn-lt"/>
              </a:rPr>
              <a:t>A PROJECT ON</a:t>
            </a:r>
            <a:endParaRPr lang="en-US" sz="3200" b="1" dirty="0">
              <a:solidFill>
                <a:srgbClr val="C00000"/>
              </a:solidFill>
              <a:latin typeface="+mn-lt"/>
            </a:endParaRPr>
          </a:p>
        </p:txBody>
      </p:sp>
      <p:sp>
        <p:nvSpPr>
          <p:cNvPr id="8" name="TextBox 7"/>
          <p:cNvSpPr txBox="1"/>
          <p:nvPr/>
        </p:nvSpPr>
        <p:spPr>
          <a:xfrm>
            <a:off x="1720159" y="3186115"/>
            <a:ext cx="9316016" cy="461665"/>
          </a:xfrm>
          <a:prstGeom prst="rect">
            <a:avLst/>
          </a:prstGeom>
          <a:noFill/>
        </p:spPr>
        <p:txBody>
          <a:bodyPr wrap="square" rtlCol="0">
            <a:spAutoFit/>
          </a:bodyPr>
          <a:lstStyle/>
          <a:p>
            <a:r>
              <a:rPr lang="en-US" b="1" dirty="0" smtClean="0"/>
              <a:t>                          </a:t>
            </a:r>
            <a:r>
              <a:rPr lang="en-US" sz="2400" b="1" dirty="0" smtClean="0">
                <a:latin typeface="+mn-lt"/>
              </a:rPr>
              <a:t>Exploratory Data Analysis (EDA) On US Sales Data</a:t>
            </a:r>
            <a:endParaRPr lang="en-US" sz="2400" dirty="0">
              <a:latin typeface="+mn-lt"/>
            </a:endParaRPr>
          </a:p>
        </p:txBody>
      </p:sp>
      <p:sp>
        <p:nvSpPr>
          <p:cNvPr id="10" name="TextBox 9"/>
          <p:cNvSpPr txBox="1"/>
          <p:nvPr/>
        </p:nvSpPr>
        <p:spPr>
          <a:xfrm>
            <a:off x="9177951" y="5240424"/>
            <a:ext cx="2503283" cy="707886"/>
          </a:xfrm>
          <a:prstGeom prst="rect">
            <a:avLst/>
          </a:prstGeom>
          <a:noFill/>
        </p:spPr>
        <p:txBody>
          <a:bodyPr wrap="square" rtlCol="0">
            <a:spAutoFit/>
          </a:bodyPr>
          <a:lstStyle/>
          <a:p>
            <a:r>
              <a:rPr lang="en-US" sz="2000" i="1" u="sng" dirty="0" smtClean="0">
                <a:latin typeface="+mn-lt"/>
              </a:rPr>
              <a:t>By</a:t>
            </a:r>
          </a:p>
          <a:p>
            <a:r>
              <a:rPr lang="en-US" sz="2000" dirty="0">
                <a:latin typeface="+mn-lt"/>
              </a:rPr>
              <a:t> </a:t>
            </a:r>
            <a:r>
              <a:rPr lang="en-US" sz="2000" dirty="0" smtClean="0">
                <a:latin typeface="+mn-lt"/>
              </a:rPr>
              <a:t>  </a:t>
            </a:r>
            <a:r>
              <a:rPr lang="en-US" sz="2000" i="1" dirty="0" err="1" smtClean="0">
                <a:latin typeface="+mn-lt"/>
              </a:rPr>
              <a:t>Madhu</a:t>
            </a:r>
            <a:r>
              <a:rPr lang="en-US" sz="2000" i="1" dirty="0" smtClean="0">
                <a:latin typeface="+mn-lt"/>
              </a:rPr>
              <a:t> </a:t>
            </a:r>
            <a:r>
              <a:rPr lang="en-US" sz="2000" i="1" dirty="0" err="1" smtClean="0">
                <a:latin typeface="+mn-lt"/>
              </a:rPr>
              <a:t>Ganaveni</a:t>
            </a:r>
            <a:endParaRPr lang="en-US" sz="2000" i="1" dirty="0">
              <a:latin typeface="+mn-lt"/>
            </a:endParaRPr>
          </a:p>
        </p:txBody>
      </p:sp>
    </p:spTree>
    <p:extLst>
      <p:ext uri="{BB962C8B-B14F-4D97-AF65-F5344CB8AC3E}">
        <p14:creationId xmlns:p14="http://schemas.microsoft.com/office/powerpoint/2010/main" val="23489257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2480"/>
            <a:ext cx="9797289" cy="5920163"/>
          </a:xfrm>
          <a:prstGeom prst="rect">
            <a:avLst/>
          </a:prstGeom>
        </p:spPr>
      </p:pic>
      <p:pic>
        <p:nvPicPr>
          <p:cNvPr id="3" name="Picture 2"/>
          <p:cNvPicPr>
            <a:picLocks noChangeAspect="1"/>
          </p:cNvPicPr>
          <p:nvPr/>
        </p:nvPicPr>
        <p:blipFill>
          <a:blip r:embed="rId3"/>
          <a:stretch>
            <a:fillRect/>
          </a:stretch>
        </p:blipFill>
        <p:spPr>
          <a:xfrm>
            <a:off x="10905633" y="5009921"/>
            <a:ext cx="1286367" cy="1292464"/>
          </a:xfrm>
          <a:prstGeom prst="rect">
            <a:avLst/>
          </a:prstGeom>
        </p:spPr>
      </p:pic>
    </p:spTree>
    <p:extLst>
      <p:ext uri="{BB962C8B-B14F-4D97-AF65-F5344CB8AC3E}">
        <p14:creationId xmlns:p14="http://schemas.microsoft.com/office/powerpoint/2010/main" val="22114029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481" y="181069"/>
            <a:ext cx="5076825" cy="4667250"/>
          </a:xfrm>
          <a:prstGeom prst="rect">
            <a:avLst/>
          </a:prstGeom>
        </p:spPr>
      </p:pic>
      <p:pic>
        <p:nvPicPr>
          <p:cNvPr id="3" name="Picture 2"/>
          <p:cNvPicPr>
            <a:picLocks noChangeAspect="1"/>
          </p:cNvPicPr>
          <p:nvPr/>
        </p:nvPicPr>
        <p:blipFill>
          <a:blip r:embed="rId3"/>
          <a:stretch>
            <a:fillRect/>
          </a:stretch>
        </p:blipFill>
        <p:spPr>
          <a:xfrm>
            <a:off x="10905633" y="5000867"/>
            <a:ext cx="1286367" cy="1292464"/>
          </a:xfrm>
          <a:prstGeom prst="rect">
            <a:avLst/>
          </a:prstGeom>
        </p:spPr>
      </p:pic>
    </p:spTree>
    <p:extLst>
      <p:ext uri="{BB962C8B-B14F-4D97-AF65-F5344CB8AC3E}">
        <p14:creationId xmlns:p14="http://schemas.microsoft.com/office/powerpoint/2010/main" val="8216005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534" y="290507"/>
            <a:ext cx="5421940" cy="5875724"/>
          </a:xfrm>
          <a:prstGeom prst="rect">
            <a:avLst/>
          </a:prstGeom>
        </p:spPr>
      </p:pic>
      <p:pic>
        <p:nvPicPr>
          <p:cNvPr id="3" name="Picture 2"/>
          <p:cNvPicPr>
            <a:picLocks noChangeAspect="1"/>
          </p:cNvPicPr>
          <p:nvPr/>
        </p:nvPicPr>
        <p:blipFill>
          <a:blip r:embed="rId3"/>
          <a:stretch>
            <a:fillRect/>
          </a:stretch>
        </p:blipFill>
        <p:spPr>
          <a:xfrm>
            <a:off x="10905633" y="4991813"/>
            <a:ext cx="1286367" cy="1292464"/>
          </a:xfrm>
          <a:prstGeom prst="rect">
            <a:avLst/>
          </a:prstGeom>
        </p:spPr>
      </p:pic>
    </p:spTree>
    <p:extLst>
      <p:ext uri="{BB962C8B-B14F-4D97-AF65-F5344CB8AC3E}">
        <p14:creationId xmlns:p14="http://schemas.microsoft.com/office/powerpoint/2010/main" val="18683530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015" y="326485"/>
            <a:ext cx="6162675" cy="3333519"/>
          </a:xfrm>
          <a:prstGeom prst="rect">
            <a:avLst/>
          </a:prstGeom>
        </p:spPr>
      </p:pic>
      <p:pic>
        <p:nvPicPr>
          <p:cNvPr id="3" name="Picture 2"/>
          <p:cNvPicPr>
            <a:picLocks noChangeAspect="1"/>
          </p:cNvPicPr>
          <p:nvPr/>
        </p:nvPicPr>
        <p:blipFill>
          <a:blip r:embed="rId3"/>
          <a:stretch>
            <a:fillRect/>
          </a:stretch>
        </p:blipFill>
        <p:spPr>
          <a:xfrm>
            <a:off x="6663350" y="326485"/>
            <a:ext cx="4888871" cy="4658328"/>
          </a:xfrm>
          <a:prstGeom prst="rect">
            <a:avLst/>
          </a:prstGeom>
        </p:spPr>
      </p:pic>
      <p:pic>
        <p:nvPicPr>
          <p:cNvPr id="4" name="Picture 3"/>
          <p:cNvPicPr>
            <a:picLocks noChangeAspect="1"/>
          </p:cNvPicPr>
          <p:nvPr/>
        </p:nvPicPr>
        <p:blipFill>
          <a:blip r:embed="rId4"/>
          <a:stretch>
            <a:fillRect/>
          </a:stretch>
        </p:blipFill>
        <p:spPr>
          <a:xfrm>
            <a:off x="10905633" y="4984813"/>
            <a:ext cx="1286367" cy="1292464"/>
          </a:xfrm>
          <a:prstGeom prst="rect">
            <a:avLst/>
          </a:prstGeom>
        </p:spPr>
      </p:pic>
    </p:spTree>
    <p:extLst>
      <p:ext uri="{BB962C8B-B14F-4D97-AF65-F5344CB8AC3E}">
        <p14:creationId xmlns:p14="http://schemas.microsoft.com/office/powerpoint/2010/main" val="1228830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535" y="110221"/>
            <a:ext cx="5498566" cy="5965567"/>
          </a:xfrm>
          <a:prstGeom prst="rect">
            <a:avLst/>
          </a:prstGeom>
        </p:spPr>
      </p:pic>
      <p:pic>
        <p:nvPicPr>
          <p:cNvPr id="8" name="Picture 7"/>
          <p:cNvPicPr>
            <a:picLocks noChangeAspect="1"/>
          </p:cNvPicPr>
          <p:nvPr/>
        </p:nvPicPr>
        <p:blipFill>
          <a:blip r:embed="rId3"/>
          <a:stretch>
            <a:fillRect/>
          </a:stretch>
        </p:blipFill>
        <p:spPr>
          <a:xfrm>
            <a:off x="10905633" y="4964653"/>
            <a:ext cx="1286367" cy="1292464"/>
          </a:xfrm>
          <a:prstGeom prst="rect">
            <a:avLst/>
          </a:prstGeom>
        </p:spPr>
      </p:pic>
    </p:spTree>
    <p:extLst>
      <p:ext uri="{BB962C8B-B14F-4D97-AF65-F5344CB8AC3E}">
        <p14:creationId xmlns:p14="http://schemas.microsoft.com/office/powerpoint/2010/main" val="2010822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402" y="277693"/>
            <a:ext cx="6086475" cy="5010150"/>
          </a:xfrm>
          <a:prstGeom prst="rect">
            <a:avLst/>
          </a:prstGeom>
        </p:spPr>
      </p:pic>
      <p:pic>
        <p:nvPicPr>
          <p:cNvPr id="3" name="Picture 2"/>
          <p:cNvPicPr>
            <a:picLocks noChangeAspect="1"/>
          </p:cNvPicPr>
          <p:nvPr/>
        </p:nvPicPr>
        <p:blipFill>
          <a:blip r:embed="rId3"/>
          <a:stretch>
            <a:fillRect/>
          </a:stretch>
        </p:blipFill>
        <p:spPr>
          <a:xfrm>
            <a:off x="10905633" y="4982760"/>
            <a:ext cx="1286367" cy="1292464"/>
          </a:xfrm>
          <a:prstGeom prst="rect">
            <a:avLst/>
          </a:prstGeom>
        </p:spPr>
      </p:pic>
    </p:spTree>
    <p:extLst>
      <p:ext uri="{BB962C8B-B14F-4D97-AF65-F5344CB8AC3E}">
        <p14:creationId xmlns:p14="http://schemas.microsoft.com/office/powerpoint/2010/main" val="4645689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914" y="235390"/>
            <a:ext cx="4667685" cy="5413972"/>
          </a:xfrm>
          <a:prstGeom prst="rect">
            <a:avLst/>
          </a:prstGeom>
        </p:spPr>
      </p:pic>
      <p:pic>
        <p:nvPicPr>
          <p:cNvPr id="3" name="Picture 2"/>
          <p:cNvPicPr>
            <a:picLocks noChangeAspect="1"/>
          </p:cNvPicPr>
          <p:nvPr/>
        </p:nvPicPr>
        <p:blipFill>
          <a:blip r:embed="rId3"/>
          <a:stretch>
            <a:fillRect/>
          </a:stretch>
        </p:blipFill>
        <p:spPr>
          <a:xfrm>
            <a:off x="5030285" y="235390"/>
            <a:ext cx="2638425" cy="2952750"/>
          </a:xfrm>
          <a:prstGeom prst="rect">
            <a:avLst/>
          </a:prstGeom>
        </p:spPr>
      </p:pic>
      <p:pic>
        <p:nvPicPr>
          <p:cNvPr id="4" name="Picture 3"/>
          <p:cNvPicPr>
            <a:picLocks noChangeAspect="1"/>
          </p:cNvPicPr>
          <p:nvPr/>
        </p:nvPicPr>
        <p:blipFill>
          <a:blip r:embed="rId4"/>
          <a:stretch>
            <a:fillRect/>
          </a:stretch>
        </p:blipFill>
        <p:spPr>
          <a:xfrm>
            <a:off x="10905633" y="5003130"/>
            <a:ext cx="1286367" cy="1292464"/>
          </a:xfrm>
          <a:prstGeom prst="rect">
            <a:avLst/>
          </a:prstGeom>
        </p:spPr>
      </p:pic>
    </p:spTree>
    <p:extLst>
      <p:ext uri="{BB962C8B-B14F-4D97-AF65-F5344CB8AC3E}">
        <p14:creationId xmlns:p14="http://schemas.microsoft.com/office/powerpoint/2010/main" val="21675917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854" y="276173"/>
            <a:ext cx="5590372" cy="5872358"/>
          </a:xfrm>
          <a:prstGeom prst="rect">
            <a:avLst/>
          </a:prstGeom>
        </p:spPr>
      </p:pic>
      <p:pic>
        <p:nvPicPr>
          <p:cNvPr id="3" name="Picture 2"/>
          <p:cNvPicPr>
            <a:picLocks noChangeAspect="1"/>
          </p:cNvPicPr>
          <p:nvPr/>
        </p:nvPicPr>
        <p:blipFill>
          <a:blip r:embed="rId3"/>
          <a:stretch>
            <a:fillRect/>
          </a:stretch>
        </p:blipFill>
        <p:spPr>
          <a:xfrm>
            <a:off x="10905633" y="4979407"/>
            <a:ext cx="1286367" cy="1295818"/>
          </a:xfrm>
          <a:prstGeom prst="rect">
            <a:avLst/>
          </a:prstGeom>
        </p:spPr>
      </p:pic>
    </p:spTree>
    <p:extLst>
      <p:ext uri="{BB962C8B-B14F-4D97-AF65-F5344CB8AC3E}">
        <p14:creationId xmlns:p14="http://schemas.microsoft.com/office/powerpoint/2010/main" val="125631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772" y="841453"/>
            <a:ext cx="6715125" cy="1209675"/>
          </a:xfrm>
          <a:prstGeom prst="rect">
            <a:avLst/>
          </a:prstGeom>
        </p:spPr>
      </p:pic>
      <p:pic>
        <p:nvPicPr>
          <p:cNvPr id="3" name="Picture 2"/>
          <p:cNvPicPr>
            <a:picLocks noChangeAspect="1"/>
          </p:cNvPicPr>
          <p:nvPr/>
        </p:nvPicPr>
        <p:blipFill>
          <a:blip r:embed="rId3"/>
          <a:stretch>
            <a:fillRect/>
          </a:stretch>
        </p:blipFill>
        <p:spPr>
          <a:xfrm>
            <a:off x="85772" y="2135486"/>
            <a:ext cx="5886450" cy="685800"/>
          </a:xfrm>
          <a:prstGeom prst="rect">
            <a:avLst/>
          </a:prstGeom>
        </p:spPr>
      </p:pic>
      <p:pic>
        <p:nvPicPr>
          <p:cNvPr id="4" name="Picture 3"/>
          <p:cNvPicPr>
            <a:picLocks noChangeAspect="1"/>
          </p:cNvPicPr>
          <p:nvPr/>
        </p:nvPicPr>
        <p:blipFill>
          <a:blip r:embed="rId4"/>
          <a:stretch>
            <a:fillRect/>
          </a:stretch>
        </p:blipFill>
        <p:spPr>
          <a:xfrm>
            <a:off x="85772" y="2905644"/>
            <a:ext cx="5800725" cy="723900"/>
          </a:xfrm>
          <a:prstGeom prst="rect">
            <a:avLst/>
          </a:prstGeom>
        </p:spPr>
      </p:pic>
      <p:pic>
        <p:nvPicPr>
          <p:cNvPr id="5" name="Picture 4"/>
          <p:cNvPicPr>
            <a:picLocks noChangeAspect="1"/>
          </p:cNvPicPr>
          <p:nvPr/>
        </p:nvPicPr>
        <p:blipFill>
          <a:blip r:embed="rId5"/>
          <a:stretch>
            <a:fillRect/>
          </a:stretch>
        </p:blipFill>
        <p:spPr>
          <a:xfrm>
            <a:off x="85772" y="3758274"/>
            <a:ext cx="8820150" cy="847725"/>
          </a:xfrm>
          <a:prstGeom prst="rect">
            <a:avLst/>
          </a:prstGeom>
        </p:spPr>
      </p:pic>
      <p:pic>
        <p:nvPicPr>
          <p:cNvPr id="6" name="Picture 5"/>
          <p:cNvPicPr>
            <a:picLocks noChangeAspect="1"/>
          </p:cNvPicPr>
          <p:nvPr/>
        </p:nvPicPr>
        <p:blipFill>
          <a:blip r:embed="rId6"/>
          <a:stretch>
            <a:fillRect/>
          </a:stretch>
        </p:blipFill>
        <p:spPr>
          <a:xfrm>
            <a:off x="85772" y="4182136"/>
            <a:ext cx="7143750" cy="1209675"/>
          </a:xfrm>
          <a:prstGeom prst="rect">
            <a:avLst/>
          </a:prstGeom>
        </p:spPr>
      </p:pic>
      <p:pic>
        <p:nvPicPr>
          <p:cNvPr id="7" name="Picture 6"/>
          <p:cNvPicPr>
            <a:picLocks noChangeAspect="1"/>
          </p:cNvPicPr>
          <p:nvPr/>
        </p:nvPicPr>
        <p:blipFill>
          <a:blip r:embed="rId7"/>
          <a:stretch>
            <a:fillRect/>
          </a:stretch>
        </p:blipFill>
        <p:spPr>
          <a:xfrm>
            <a:off x="7489893" y="666222"/>
            <a:ext cx="3694496" cy="2938527"/>
          </a:xfrm>
          <a:prstGeom prst="rect">
            <a:avLst/>
          </a:prstGeom>
        </p:spPr>
      </p:pic>
      <p:pic>
        <p:nvPicPr>
          <p:cNvPr id="8" name="Picture 7"/>
          <p:cNvPicPr>
            <a:picLocks noChangeAspect="1"/>
          </p:cNvPicPr>
          <p:nvPr/>
        </p:nvPicPr>
        <p:blipFill>
          <a:blip r:embed="rId8"/>
          <a:stretch>
            <a:fillRect/>
          </a:stretch>
        </p:blipFill>
        <p:spPr>
          <a:xfrm>
            <a:off x="10839628" y="5066546"/>
            <a:ext cx="1286367" cy="1253946"/>
          </a:xfrm>
          <a:prstGeom prst="rect">
            <a:avLst/>
          </a:prstGeom>
        </p:spPr>
      </p:pic>
    </p:spTree>
    <p:extLst>
      <p:ext uri="{BB962C8B-B14F-4D97-AF65-F5344CB8AC3E}">
        <p14:creationId xmlns:p14="http://schemas.microsoft.com/office/powerpoint/2010/main" val="2766157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5410" y="623854"/>
            <a:ext cx="4918028" cy="4062949"/>
          </a:xfrm>
          <a:prstGeom prst="rect">
            <a:avLst/>
          </a:prstGeom>
        </p:spPr>
      </p:pic>
      <p:pic>
        <p:nvPicPr>
          <p:cNvPr id="4" name="Picture 3"/>
          <p:cNvPicPr>
            <a:picLocks noChangeAspect="1"/>
          </p:cNvPicPr>
          <p:nvPr/>
        </p:nvPicPr>
        <p:blipFill>
          <a:blip r:embed="rId3"/>
          <a:stretch>
            <a:fillRect/>
          </a:stretch>
        </p:blipFill>
        <p:spPr>
          <a:xfrm>
            <a:off x="6065822" y="623854"/>
            <a:ext cx="5088048" cy="4083982"/>
          </a:xfrm>
          <a:prstGeom prst="rect">
            <a:avLst/>
          </a:prstGeom>
        </p:spPr>
      </p:pic>
      <p:pic>
        <p:nvPicPr>
          <p:cNvPr id="5" name="Picture 4"/>
          <p:cNvPicPr>
            <a:picLocks noChangeAspect="1"/>
          </p:cNvPicPr>
          <p:nvPr/>
        </p:nvPicPr>
        <p:blipFill>
          <a:blip r:embed="rId4"/>
          <a:stretch>
            <a:fillRect/>
          </a:stretch>
        </p:blipFill>
        <p:spPr>
          <a:xfrm>
            <a:off x="10851313" y="5009921"/>
            <a:ext cx="1286367" cy="1292464"/>
          </a:xfrm>
          <a:prstGeom prst="rect">
            <a:avLst/>
          </a:prstGeom>
        </p:spPr>
      </p:pic>
    </p:spTree>
    <p:extLst>
      <p:ext uri="{BB962C8B-B14F-4D97-AF65-F5344CB8AC3E}">
        <p14:creationId xmlns:p14="http://schemas.microsoft.com/office/powerpoint/2010/main" val="542079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362138" y="1000407"/>
            <a:ext cx="11009013" cy="375483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i="0" u="none" strike="noStrike" cap="none" dirty="0">
                <a:solidFill>
                  <a:schemeClr val="dk1"/>
                </a:solidFill>
                <a:latin typeface="Calibri"/>
                <a:ea typeface="Calibri"/>
                <a:cs typeface="Calibri"/>
                <a:sym typeface="Calibri"/>
              </a:rPr>
              <a:t>Hello, </a:t>
            </a:r>
            <a:r>
              <a:rPr lang="en-US" sz="1800" i="0" u="none" strike="noStrike" cap="none" dirty="0" smtClean="0">
                <a:solidFill>
                  <a:schemeClr val="dk1"/>
                </a:solidFill>
                <a:latin typeface="Calibri"/>
                <a:ea typeface="Calibri"/>
                <a:cs typeface="Calibri"/>
                <a:sym typeface="Calibri"/>
              </a:rPr>
              <a:t>I‘m </a:t>
            </a:r>
            <a:r>
              <a:rPr lang="en-US" sz="1800" i="0" u="none" strike="noStrike" cap="none" dirty="0" err="1" smtClean="0">
                <a:solidFill>
                  <a:schemeClr val="dk1"/>
                </a:solidFill>
                <a:latin typeface="Calibri"/>
                <a:ea typeface="Calibri"/>
                <a:cs typeface="Calibri"/>
                <a:sym typeface="Calibri"/>
              </a:rPr>
              <a:t>Madhu</a:t>
            </a:r>
            <a:r>
              <a:rPr lang="en-US" sz="1800" i="0" u="none" strike="noStrike" cap="none" dirty="0" smtClean="0">
                <a:solidFill>
                  <a:schemeClr val="dk1"/>
                </a:solidFill>
                <a:latin typeface="Calibri"/>
                <a:ea typeface="Calibri"/>
                <a:cs typeface="Calibri"/>
                <a:sym typeface="Calibri"/>
              </a:rPr>
              <a:t> </a:t>
            </a:r>
            <a:r>
              <a:rPr lang="en-US" sz="1800" i="0" u="none" strike="noStrike" cap="none" dirty="0" err="1" smtClean="0">
                <a:solidFill>
                  <a:schemeClr val="dk1"/>
                </a:solidFill>
                <a:latin typeface="Calibri"/>
                <a:ea typeface="Calibri"/>
                <a:cs typeface="Calibri"/>
                <a:sym typeface="Calibri"/>
              </a:rPr>
              <a:t>Ganaveni</a:t>
            </a:r>
            <a:r>
              <a:rPr lang="en-US" sz="1800" i="0" u="none" strike="noStrike" cap="none" dirty="0" smtClean="0">
                <a:solidFill>
                  <a:schemeClr val="dk1"/>
                </a:solidFill>
                <a:latin typeface="Calibri"/>
                <a:ea typeface="Calibri"/>
                <a:cs typeface="Calibri"/>
                <a:sym typeface="Calibri"/>
              </a:rPr>
              <a:t>, I have completed </a:t>
            </a:r>
            <a:r>
              <a:rPr lang="en-US" sz="1800" i="0" u="none" strike="noStrike" cap="none" dirty="0">
                <a:solidFill>
                  <a:schemeClr val="dk1"/>
                </a:solidFill>
                <a:latin typeface="Calibri"/>
                <a:ea typeface="Calibri"/>
                <a:cs typeface="Calibri"/>
                <a:sym typeface="Calibri"/>
              </a:rPr>
              <a:t>a Bachelor of Technology (B-Tech) degree in </a:t>
            </a:r>
            <a:r>
              <a:rPr lang="en-US" sz="1800" dirty="0" smtClean="0">
                <a:solidFill>
                  <a:schemeClr val="dk1"/>
                </a:solidFill>
                <a:latin typeface="Calibri"/>
                <a:ea typeface="Calibri"/>
                <a:cs typeface="Calibri"/>
                <a:sym typeface="Calibri"/>
              </a:rPr>
              <a:t>Civil </a:t>
            </a:r>
            <a:r>
              <a:rPr lang="en-US" sz="1800" i="0" u="none" strike="noStrike" cap="none" dirty="0" smtClean="0">
                <a:solidFill>
                  <a:schemeClr val="dk1"/>
                </a:solidFill>
                <a:latin typeface="Calibri"/>
                <a:ea typeface="Calibri"/>
                <a:cs typeface="Calibri"/>
                <a:sym typeface="Calibri"/>
              </a:rPr>
              <a:t> </a:t>
            </a:r>
            <a:r>
              <a:rPr lang="en-US" sz="1800" i="0" u="none" strike="noStrike" cap="none" dirty="0">
                <a:solidFill>
                  <a:schemeClr val="dk1"/>
                </a:solidFill>
                <a:latin typeface="Calibri"/>
                <a:ea typeface="Calibri"/>
                <a:cs typeface="Calibri"/>
                <a:sym typeface="Calibri"/>
              </a:rPr>
              <a:t>Engineering </a:t>
            </a:r>
            <a:r>
              <a:rPr lang="en-US" sz="1800" i="0" u="none" strike="noStrike" cap="none" dirty="0" smtClean="0">
                <a:solidFill>
                  <a:schemeClr val="dk1"/>
                </a:solidFill>
                <a:latin typeface="Calibri"/>
                <a:ea typeface="Calibri"/>
                <a:cs typeface="Calibri"/>
                <a:sym typeface="Calibri"/>
              </a:rPr>
              <a:t>at Jawaharlal Nehru Technological </a:t>
            </a:r>
            <a:r>
              <a:rPr lang="en-US" sz="1800" i="0" u="none" strike="noStrike" cap="none" dirty="0">
                <a:solidFill>
                  <a:schemeClr val="dk1"/>
                </a:solidFill>
                <a:latin typeface="Calibri"/>
                <a:ea typeface="Calibri"/>
                <a:cs typeface="Calibri"/>
                <a:sym typeface="Calibri"/>
              </a:rPr>
              <a:t>University.</a:t>
            </a:r>
          </a:p>
          <a:p>
            <a:pPr marL="285750" marR="0" lvl="0" indent="-285750" algn="just" rtl="0">
              <a:spcBef>
                <a:spcPts val="0"/>
              </a:spcBef>
              <a:spcAft>
                <a:spcPts val="0"/>
              </a:spcAft>
              <a:buClr>
                <a:schemeClr val="dk1"/>
              </a:buClr>
              <a:buSzPts val="1800"/>
              <a:buFont typeface="Arial"/>
              <a:buChar char="•"/>
            </a:pPr>
            <a:endParaRPr lang="en-IN" sz="1000" i="0" u="none" strike="noStrike" cap="none" dirty="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i="0" u="none" strike="noStrike" cap="none" dirty="0">
                <a:solidFill>
                  <a:schemeClr val="dk1"/>
                </a:solidFill>
                <a:latin typeface="Calibri"/>
                <a:ea typeface="Calibri"/>
                <a:cs typeface="Calibri"/>
                <a:sym typeface="Calibri"/>
              </a:rPr>
              <a:t>I want to learn data science because it's incredibly useful. It has a big impact on different industries and can help find important information in complicated data. Learning about data science is not just interesting, but it also gives me lots of chances to work in cool areas like artificial intelligence, machine learning, and predictive analytics.</a:t>
            </a:r>
          </a:p>
          <a:p>
            <a:pPr marL="285750" marR="0" lvl="0" indent="-285750" algn="just" rtl="0">
              <a:spcBef>
                <a:spcPts val="0"/>
              </a:spcBef>
              <a:spcAft>
                <a:spcPts val="0"/>
              </a:spcAft>
              <a:buClr>
                <a:schemeClr val="dk1"/>
              </a:buClr>
              <a:buSzPts val="1800"/>
              <a:buFont typeface="Arial"/>
              <a:buChar char="•"/>
            </a:pPr>
            <a:endParaRPr lang="en-US" sz="1000" dirty="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i="0" u="none" strike="noStrike" cap="none" dirty="0">
                <a:solidFill>
                  <a:schemeClr val="dk1"/>
                </a:solidFill>
                <a:latin typeface="Calibri"/>
                <a:ea typeface="Calibri"/>
                <a:cs typeface="Calibri"/>
                <a:sym typeface="Calibri"/>
              </a:rPr>
              <a:t>While I haven't gained any professional work experience yet, I am eager to apply my theoretical knowledge in practical settings and contribute meaningfully to projects. </a:t>
            </a:r>
          </a:p>
          <a:p>
            <a:pPr marL="285750" marR="0" lvl="0" indent="-285750" algn="just" rtl="0">
              <a:spcBef>
                <a:spcPts val="0"/>
              </a:spcBef>
              <a:spcAft>
                <a:spcPts val="0"/>
              </a:spcAft>
              <a:buClr>
                <a:schemeClr val="dk1"/>
              </a:buClr>
              <a:buSzPts val="1800"/>
              <a:buFont typeface="Arial"/>
              <a:buChar char="•"/>
            </a:pPr>
            <a:endParaRPr lang="en-US" sz="1000" i="0" u="none" strike="noStrike" cap="none" dirty="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i="0" u="none" strike="noStrike" cap="none" dirty="0">
                <a:solidFill>
                  <a:schemeClr val="dk1"/>
                </a:solidFill>
                <a:latin typeface="Calibri"/>
                <a:ea typeface="Calibri"/>
                <a:cs typeface="Calibri"/>
                <a:sym typeface="Calibri"/>
              </a:rPr>
              <a:t>Below are my GitHub and LinkedIn profiles:</a:t>
            </a:r>
          </a:p>
          <a:p>
            <a:pPr marL="285750" lvl="0" indent="-285750">
              <a:buClr>
                <a:schemeClr val="dk1"/>
              </a:buClr>
              <a:buSzPts val="1800"/>
              <a:buFont typeface="Arial" panose="020B0604020202020204" pitchFamily="34" charset="0"/>
              <a:buChar char="•"/>
            </a:pPr>
            <a:r>
              <a:rPr lang="en-US" sz="1800" b="1" dirty="0" err="1">
                <a:solidFill>
                  <a:schemeClr val="dk1"/>
                </a:solidFill>
                <a:latin typeface="+mn-lt"/>
                <a:ea typeface="Calibri"/>
                <a:cs typeface="Calibri"/>
                <a:sym typeface="Calibri"/>
              </a:rPr>
              <a:t>GitHub</a:t>
            </a:r>
            <a:r>
              <a:rPr lang="en-US" sz="1800" b="1" dirty="0">
                <a:solidFill>
                  <a:schemeClr val="dk1"/>
                </a:solidFill>
                <a:latin typeface="+mn-lt"/>
                <a:ea typeface="Calibri"/>
                <a:cs typeface="Calibri"/>
                <a:sym typeface="Calibri"/>
              </a:rPr>
              <a:t>:  </a:t>
            </a:r>
            <a:r>
              <a:rPr lang="en-US" sz="1800" u="sng" dirty="0">
                <a:solidFill>
                  <a:schemeClr val="accent1"/>
                </a:solidFill>
                <a:latin typeface="+mn-lt"/>
              </a:rPr>
              <a:t>github.com/Madhu733/Data-Analysis</a:t>
            </a:r>
            <a:endParaRPr lang="en-US" sz="1800" b="1" u="sng" dirty="0">
              <a:solidFill>
                <a:schemeClr val="accent1"/>
              </a:solidFill>
              <a:latin typeface="+mn-lt"/>
              <a:ea typeface="Calibri"/>
              <a:cs typeface="Calibri"/>
              <a:sym typeface="Calibri"/>
            </a:endParaRPr>
          </a:p>
          <a:p>
            <a:pPr marL="285750" lvl="0" indent="-285750">
              <a:buClr>
                <a:schemeClr val="dk1"/>
              </a:buClr>
              <a:buSzPts val="1800"/>
              <a:buFont typeface="Arial" panose="020B0604020202020204" pitchFamily="34" charset="0"/>
              <a:buChar char="•"/>
            </a:pPr>
            <a:r>
              <a:rPr lang="en-US" sz="1800" b="1" dirty="0">
                <a:solidFill>
                  <a:schemeClr val="dk1"/>
                </a:solidFill>
                <a:latin typeface="+mn-lt"/>
                <a:ea typeface="Calibri"/>
                <a:cs typeface="Calibri"/>
                <a:sym typeface="Calibri"/>
              </a:rPr>
              <a:t>LinkedIn: :</a:t>
            </a:r>
            <a:r>
              <a:rPr lang="en-US" sz="1800" dirty="0">
                <a:solidFill>
                  <a:schemeClr val="dk1"/>
                </a:solidFill>
                <a:latin typeface="+mn-lt"/>
                <a:ea typeface="Calibri"/>
                <a:cs typeface="Calibri"/>
                <a:sym typeface="Calibri"/>
              </a:rPr>
              <a:t> </a:t>
            </a:r>
            <a:r>
              <a:rPr lang="en-US" sz="1800" dirty="0">
                <a:latin typeface="+mn-lt"/>
                <a:hlinkClick r:id="rId3"/>
              </a:rPr>
              <a:t>linkedin.com/in/</a:t>
            </a:r>
            <a:r>
              <a:rPr lang="en-US" sz="1800" dirty="0" err="1">
                <a:latin typeface="+mn-lt"/>
                <a:hlinkClick r:id="rId3"/>
              </a:rPr>
              <a:t>madhu-ganaveni</a:t>
            </a:r>
            <a:endParaRPr lang="en-US" sz="1800" dirty="0">
              <a:solidFill>
                <a:srgbClr val="0070C0"/>
              </a:solidFill>
              <a:latin typeface="+mn-lt"/>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endParaRPr lang="en-US" sz="1000" i="0" u="none" strike="noStrike" cap="none" dirty="0">
              <a:solidFill>
                <a:schemeClr val="dk1"/>
              </a:solidFill>
              <a:latin typeface="Calibri"/>
              <a:ea typeface="Calibri"/>
              <a:cs typeface="Calibri"/>
              <a:sym typeface="Calibri"/>
            </a:endParaRPr>
          </a:p>
        </p:txBody>
      </p:sp>
      <p:sp>
        <p:nvSpPr>
          <p:cNvPr id="105" name="Google Shape;105;p3"/>
          <p:cNvSpPr txBox="1"/>
          <p:nvPr/>
        </p:nvSpPr>
        <p:spPr>
          <a:xfrm>
            <a:off x="536408" y="438964"/>
            <a:ext cx="6099463" cy="437002"/>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2800" b="0" i="0" u="none" strike="noStrike" cap="none" dirty="0">
                <a:solidFill>
                  <a:srgbClr val="FF0000"/>
                </a:solidFill>
                <a:latin typeface="Lato Black"/>
                <a:ea typeface="Lato Black"/>
                <a:cs typeface="Lato Black"/>
                <a:sym typeface="Lato Black"/>
              </a:rPr>
              <a:t>About me</a:t>
            </a:r>
            <a:endParaRPr sz="2800" b="0" i="0" u="none" strike="noStrike" cap="none" dirty="0">
              <a:solidFill>
                <a:srgbClr val="FF0000"/>
              </a:solidFill>
              <a:latin typeface="Calibri"/>
              <a:ea typeface="Calibri"/>
              <a:cs typeface="Calibri"/>
              <a:sym typeface="Calibri"/>
            </a:endParaRPr>
          </a:p>
        </p:txBody>
      </p:sp>
      <p:pic>
        <p:nvPicPr>
          <p:cNvPr id="2" name="Picture 1"/>
          <p:cNvPicPr>
            <a:picLocks noChangeAspect="1"/>
          </p:cNvPicPr>
          <p:nvPr/>
        </p:nvPicPr>
        <p:blipFill>
          <a:blip r:embed="rId4"/>
          <a:stretch>
            <a:fillRect/>
          </a:stretch>
        </p:blipFill>
        <p:spPr>
          <a:xfrm>
            <a:off x="10287000" y="4268126"/>
            <a:ext cx="1905000" cy="190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7818" y="740001"/>
            <a:ext cx="4961299" cy="3584082"/>
          </a:xfrm>
          <a:prstGeom prst="rect">
            <a:avLst/>
          </a:prstGeom>
        </p:spPr>
      </p:pic>
      <p:pic>
        <p:nvPicPr>
          <p:cNvPr id="3" name="Picture 2"/>
          <p:cNvPicPr>
            <a:picLocks noChangeAspect="1"/>
          </p:cNvPicPr>
          <p:nvPr/>
        </p:nvPicPr>
        <p:blipFill>
          <a:blip r:embed="rId3"/>
          <a:stretch>
            <a:fillRect/>
          </a:stretch>
        </p:blipFill>
        <p:spPr>
          <a:xfrm>
            <a:off x="6376161" y="628127"/>
            <a:ext cx="5109007" cy="3949454"/>
          </a:xfrm>
          <a:prstGeom prst="rect">
            <a:avLst/>
          </a:prstGeom>
        </p:spPr>
      </p:pic>
      <p:pic>
        <p:nvPicPr>
          <p:cNvPr id="4" name="Picture 3"/>
          <p:cNvPicPr>
            <a:picLocks noChangeAspect="1"/>
          </p:cNvPicPr>
          <p:nvPr/>
        </p:nvPicPr>
        <p:blipFill>
          <a:blip r:embed="rId4"/>
          <a:stretch>
            <a:fillRect/>
          </a:stretch>
        </p:blipFill>
        <p:spPr>
          <a:xfrm>
            <a:off x="10905633" y="4964653"/>
            <a:ext cx="1286367" cy="1292464"/>
          </a:xfrm>
          <a:prstGeom prst="rect">
            <a:avLst/>
          </a:prstGeom>
        </p:spPr>
      </p:pic>
    </p:spTree>
    <p:extLst>
      <p:ext uri="{BB962C8B-B14F-4D97-AF65-F5344CB8AC3E}">
        <p14:creationId xmlns:p14="http://schemas.microsoft.com/office/powerpoint/2010/main" val="24385287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286" y="290606"/>
            <a:ext cx="6996631" cy="1042601"/>
          </a:xfrm>
          <a:prstGeom prst="rect">
            <a:avLst/>
          </a:prstGeom>
        </p:spPr>
      </p:pic>
      <p:pic>
        <p:nvPicPr>
          <p:cNvPr id="3" name="Picture 2"/>
          <p:cNvPicPr>
            <a:picLocks noChangeAspect="1"/>
          </p:cNvPicPr>
          <p:nvPr/>
        </p:nvPicPr>
        <p:blipFill>
          <a:blip r:embed="rId3"/>
          <a:stretch>
            <a:fillRect/>
          </a:stretch>
        </p:blipFill>
        <p:spPr>
          <a:xfrm>
            <a:off x="101286" y="1444688"/>
            <a:ext cx="7306147" cy="1026901"/>
          </a:xfrm>
          <a:prstGeom prst="rect">
            <a:avLst/>
          </a:prstGeom>
        </p:spPr>
      </p:pic>
      <p:pic>
        <p:nvPicPr>
          <p:cNvPr id="4" name="Picture 3"/>
          <p:cNvPicPr>
            <a:picLocks noChangeAspect="1"/>
          </p:cNvPicPr>
          <p:nvPr/>
        </p:nvPicPr>
        <p:blipFill>
          <a:blip r:embed="rId4"/>
          <a:stretch>
            <a:fillRect/>
          </a:stretch>
        </p:blipFill>
        <p:spPr>
          <a:xfrm>
            <a:off x="178003" y="2583070"/>
            <a:ext cx="5648325" cy="1219200"/>
          </a:xfrm>
          <a:prstGeom prst="rect">
            <a:avLst/>
          </a:prstGeom>
        </p:spPr>
      </p:pic>
      <p:pic>
        <p:nvPicPr>
          <p:cNvPr id="5" name="Picture 4"/>
          <p:cNvPicPr>
            <a:picLocks noChangeAspect="1"/>
          </p:cNvPicPr>
          <p:nvPr/>
        </p:nvPicPr>
        <p:blipFill>
          <a:blip r:embed="rId5"/>
          <a:stretch>
            <a:fillRect/>
          </a:stretch>
        </p:blipFill>
        <p:spPr>
          <a:xfrm>
            <a:off x="178003" y="3913751"/>
            <a:ext cx="7762875" cy="1219200"/>
          </a:xfrm>
          <a:prstGeom prst="rect">
            <a:avLst/>
          </a:prstGeom>
        </p:spPr>
      </p:pic>
      <p:pic>
        <p:nvPicPr>
          <p:cNvPr id="6" name="Picture 5"/>
          <p:cNvPicPr>
            <a:picLocks noChangeAspect="1"/>
          </p:cNvPicPr>
          <p:nvPr/>
        </p:nvPicPr>
        <p:blipFill>
          <a:blip r:embed="rId6"/>
          <a:stretch>
            <a:fillRect/>
          </a:stretch>
        </p:blipFill>
        <p:spPr>
          <a:xfrm>
            <a:off x="6681458" y="2521040"/>
            <a:ext cx="5133172" cy="1343260"/>
          </a:xfrm>
          <a:prstGeom prst="rect">
            <a:avLst/>
          </a:prstGeom>
        </p:spPr>
      </p:pic>
      <p:pic>
        <p:nvPicPr>
          <p:cNvPr id="7" name="Picture 6"/>
          <p:cNvPicPr>
            <a:picLocks noChangeAspect="1"/>
          </p:cNvPicPr>
          <p:nvPr/>
        </p:nvPicPr>
        <p:blipFill>
          <a:blip r:embed="rId7"/>
          <a:stretch>
            <a:fillRect/>
          </a:stretch>
        </p:blipFill>
        <p:spPr>
          <a:xfrm>
            <a:off x="10905633" y="5009920"/>
            <a:ext cx="1286367" cy="1292464"/>
          </a:xfrm>
          <a:prstGeom prst="rect">
            <a:avLst/>
          </a:prstGeom>
        </p:spPr>
      </p:pic>
    </p:spTree>
    <p:extLst>
      <p:ext uri="{BB962C8B-B14F-4D97-AF65-F5344CB8AC3E}">
        <p14:creationId xmlns:p14="http://schemas.microsoft.com/office/powerpoint/2010/main" val="2545942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604" y="424126"/>
            <a:ext cx="4546395" cy="3519790"/>
          </a:xfrm>
          <a:prstGeom prst="rect">
            <a:avLst/>
          </a:prstGeom>
        </p:spPr>
      </p:pic>
      <p:pic>
        <p:nvPicPr>
          <p:cNvPr id="3" name="Picture 2"/>
          <p:cNvPicPr>
            <a:picLocks noChangeAspect="1"/>
          </p:cNvPicPr>
          <p:nvPr/>
        </p:nvPicPr>
        <p:blipFill>
          <a:blip r:embed="rId3"/>
          <a:stretch>
            <a:fillRect/>
          </a:stretch>
        </p:blipFill>
        <p:spPr>
          <a:xfrm>
            <a:off x="5739898" y="424126"/>
            <a:ext cx="4374380" cy="3616847"/>
          </a:xfrm>
          <a:prstGeom prst="rect">
            <a:avLst/>
          </a:prstGeom>
        </p:spPr>
      </p:pic>
      <p:pic>
        <p:nvPicPr>
          <p:cNvPr id="4" name="Picture 3"/>
          <p:cNvPicPr>
            <a:picLocks noChangeAspect="1"/>
          </p:cNvPicPr>
          <p:nvPr/>
        </p:nvPicPr>
        <p:blipFill>
          <a:blip r:embed="rId4"/>
          <a:stretch>
            <a:fillRect/>
          </a:stretch>
        </p:blipFill>
        <p:spPr>
          <a:xfrm>
            <a:off x="10905633" y="4991814"/>
            <a:ext cx="1286367" cy="1292464"/>
          </a:xfrm>
          <a:prstGeom prst="rect">
            <a:avLst/>
          </a:prstGeom>
        </p:spPr>
      </p:pic>
    </p:spTree>
    <p:extLst>
      <p:ext uri="{BB962C8B-B14F-4D97-AF65-F5344CB8AC3E}">
        <p14:creationId xmlns:p14="http://schemas.microsoft.com/office/powerpoint/2010/main" val="39261124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3087" y="362137"/>
            <a:ext cx="3711920" cy="2854838"/>
          </a:xfrm>
          <a:prstGeom prst="rect">
            <a:avLst/>
          </a:prstGeom>
        </p:spPr>
      </p:pic>
      <p:pic>
        <p:nvPicPr>
          <p:cNvPr id="3" name="Picture 2"/>
          <p:cNvPicPr>
            <a:picLocks noChangeAspect="1"/>
          </p:cNvPicPr>
          <p:nvPr/>
        </p:nvPicPr>
        <p:blipFill>
          <a:blip r:embed="rId3"/>
          <a:stretch>
            <a:fillRect/>
          </a:stretch>
        </p:blipFill>
        <p:spPr>
          <a:xfrm>
            <a:off x="1008802" y="3479526"/>
            <a:ext cx="3056205" cy="2432489"/>
          </a:xfrm>
          <a:prstGeom prst="rect">
            <a:avLst/>
          </a:prstGeom>
        </p:spPr>
      </p:pic>
      <p:pic>
        <p:nvPicPr>
          <p:cNvPr id="5" name="Picture 4"/>
          <p:cNvPicPr>
            <a:picLocks noChangeAspect="1"/>
          </p:cNvPicPr>
          <p:nvPr/>
        </p:nvPicPr>
        <p:blipFill>
          <a:blip r:embed="rId4"/>
          <a:stretch>
            <a:fillRect/>
          </a:stretch>
        </p:blipFill>
        <p:spPr>
          <a:xfrm>
            <a:off x="4255128" y="362137"/>
            <a:ext cx="7414789" cy="3799134"/>
          </a:xfrm>
          <a:prstGeom prst="rect">
            <a:avLst/>
          </a:prstGeom>
        </p:spPr>
      </p:pic>
      <p:pic>
        <p:nvPicPr>
          <p:cNvPr id="6" name="Picture 5"/>
          <p:cNvPicPr>
            <a:picLocks noChangeAspect="1"/>
          </p:cNvPicPr>
          <p:nvPr/>
        </p:nvPicPr>
        <p:blipFill>
          <a:blip r:embed="rId5"/>
          <a:stretch>
            <a:fillRect/>
          </a:stretch>
        </p:blipFill>
        <p:spPr>
          <a:xfrm>
            <a:off x="10905633" y="5046134"/>
            <a:ext cx="1286367" cy="1292464"/>
          </a:xfrm>
          <a:prstGeom prst="rect">
            <a:avLst/>
          </a:prstGeom>
        </p:spPr>
      </p:pic>
    </p:spTree>
    <p:extLst>
      <p:ext uri="{BB962C8B-B14F-4D97-AF65-F5344CB8AC3E}">
        <p14:creationId xmlns:p14="http://schemas.microsoft.com/office/powerpoint/2010/main" val="40275174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8597" y="262550"/>
            <a:ext cx="8727541" cy="5852325"/>
          </a:xfrm>
          <a:prstGeom prst="rect">
            <a:avLst/>
          </a:prstGeom>
        </p:spPr>
      </p:pic>
      <p:pic>
        <p:nvPicPr>
          <p:cNvPr id="3" name="Picture 2"/>
          <p:cNvPicPr>
            <a:picLocks noChangeAspect="1"/>
          </p:cNvPicPr>
          <p:nvPr/>
        </p:nvPicPr>
        <p:blipFill>
          <a:blip r:embed="rId3"/>
          <a:stretch>
            <a:fillRect/>
          </a:stretch>
        </p:blipFill>
        <p:spPr>
          <a:xfrm>
            <a:off x="10821521" y="4964653"/>
            <a:ext cx="1286367" cy="1292464"/>
          </a:xfrm>
          <a:prstGeom prst="rect">
            <a:avLst/>
          </a:prstGeom>
        </p:spPr>
      </p:pic>
    </p:spTree>
    <p:extLst>
      <p:ext uri="{BB962C8B-B14F-4D97-AF65-F5344CB8AC3E}">
        <p14:creationId xmlns:p14="http://schemas.microsoft.com/office/powerpoint/2010/main" val="3978045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7248" y="329980"/>
            <a:ext cx="4495800" cy="2305050"/>
          </a:xfrm>
          <a:prstGeom prst="rect">
            <a:avLst/>
          </a:prstGeom>
        </p:spPr>
      </p:pic>
      <p:pic>
        <p:nvPicPr>
          <p:cNvPr id="3" name="Picture 2"/>
          <p:cNvPicPr>
            <a:picLocks noChangeAspect="1"/>
          </p:cNvPicPr>
          <p:nvPr/>
        </p:nvPicPr>
        <p:blipFill>
          <a:blip r:embed="rId3"/>
          <a:stretch>
            <a:fillRect/>
          </a:stretch>
        </p:blipFill>
        <p:spPr>
          <a:xfrm>
            <a:off x="4970353" y="1482505"/>
            <a:ext cx="6954900" cy="4412597"/>
          </a:xfrm>
          <a:prstGeom prst="rect">
            <a:avLst/>
          </a:prstGeom>
        </p:spPr>
      </p:pic>
    </p:spTree>
    <p:extLst>
      <p:ext uri="{BB962C8B-B14F-4D97-AF65-F5344CB8AC3E}">
        <p14:creationId xmlns:p14="http://schemas.microsoft.com/office/powerpoint/2010/main" val="27796246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0823" y="938072"/>
            <a:ext cx="5019675" cy="2609850"/>
          </a:xfrm>
          <a:prstGeom prst="rect">
            <a:avLst/>
          </a:prstGeom>
        </p:spPr>
      </p:pic>
      <p:sp>
        <p:nvSpPr>
          <p:cNvPr id="3" name="TextBox 2"/>
          <p:cNvSpPr txBox="1"/>
          <p:nvPr/>
        </p:nvSpPr>
        <p:spPr>
          <a:xfrm>
            <a:off x="480823" y="371192"/>
            <a:ext cx="4490519" cy="400110"/>
          </a:xfrm>
          <a:prstGeom prst="rect">
            <a:avLst/>
          </a:prstGeom>
          <a:noFill/>
        </p:spPr>
        <p:txBody>
          <a:bodyPr wrap="square" rtlCol="0">
            <a:spAutoFit/>
          </a:bodyPr>
          <a:lstStyle/>
          <a:p>
            <a:r>
              <a:rPr lang="en-US" sz="2000" b="1" dirty="0" smtClean="0">
                <a:solidFill>
                  <a:srgbClr val="00B050"/>
                </a:solidFill>
              </a:rPr>
              <a:t>Total Estimated Profit:</a:t>
            </a:r>
            <a:endParaRPr lang="en-US" sz="2000" b="1" dirty="0">
              <a:solidFill>
                <a:srgbClr val="00B050"/>
              </a:solidFill>
            </a:endParaRPr>
          </a:p>
        </p:txBody>
      </p:sp>
      <p:sp>
        <p:nvSpPr>
          <p:cNvPr id="4" name="TextBox 3"/>
          <p:cNvSpPr txBox="1"/>
          <p:nvPr/>
        </p:nvSpPr>
        <p:spPr>
          <a:xfrm>
            <a:off x="480823" y="4084024"/>
            <a:ext cx="8981038" cy="923330"/>
          </a:xfrm>
          <a:prstGeom prst="rect">
            <a:avLst/>
          </a:prstGeom>
          <a:noFill/>
        </p:spPr>
        <p:txBody>
          <a:bodyPr wrap="square" rtlCol="0">
            <a:spAutoFit/>
          </a:bodyPr>
          <a:lstStyle/>
          <a:p>
            <a:r>
              <a:rPr lang="en-US" sz="1800" i="1" u="sng" dirty="0">
                <a:latin typeface="+mn-lt"/>
              </a:rPr>
              <a:t>Estimated Total Profit:</a:t>
            </a:r>
          </a:p>
          <a:p>
            <a:pPr marL="285750" indent="-285750">
              <a:buFont typeface="Arial" panose="020B0604020202020204" pitchFamily="34" charset="0"/>
              <a:buChar char="•"/>
            </a:pPr>
            <a:r>
              <a:rPr lang="en-US" sz="1800" dirty="0" smtClean="0">
                <a:latin typeface="+mn-lt"/>
              </a:rPr>
              <a:t>The </a:t>
            </a:r>
            <a:r>
              <a:rPr lang="en-US" sz="1800" dirty="0">
                <a:latin typeface="+mn-lt"/>
              </a:rPr>
              <a:t>estimated total profit is 6.90M, indicating a substantial financial impact and potential for business growth</a:t>
            </a:r>
          </a:p>
        </p:txBody>
      </p:sp>
      <p:sp>
        <p:nvSpPr>
          <p:cNvPr id="5" name="TextBox 4"/>
          <p:cNvSpPr txBox="1"/>
          <p:nvPr/>
        </p:nvSpPr>
        <p:spPr>
          <a:xfrm>
            <a:off x="480823" y="3714692"/>
            <a:ext cx="7866472" cy="369332"/>
          </a:xfrm>
          <a:prstGeom prst="rect">
            <a:avLst/>
          </a:prstGeom>
          <a:noFill/>
        </p:spPr>
        <p:txBody>
          <a:bodyPr wrap="square" rtlCol="0">
            <a:spAutoFit/>
          </a:bodyPr>
          <a:lstStyle/>
          <a:p>
            <a:pPr marL="285750" indent="-285750">
              <a:buFont typeface="Arial" panose="020B0604020202020204" pitchFamily="34" charset="0"/>
              <a:buChar char="•"/>
            </a:pPr>
            <a:r>
              <a:rPr lang="en-US" sz="1800" i="1" dirty="0" smtClean="0">
                <a:latin typeface="+mn-lt"/>
              </a:rPr>
              <a:t>The Estimated Profit Margin is 0.20</a:t>
            </a:r>
            <a:endParaRPr lang="en-US" sz="1800" i="1" dirty="0">
              <a:latin typeface="+mn-lt"/>
            </a:endParaRPr>
          </a:p>
        </p:txBody>
      </p:sp>
      <p:pic>
        <p:nvPicPr>
          <p:cNvPr id="6" name="Picture 5"/>
          <p:cNvPicPr>
            <a:picLocks noChangeAspect="1"/>
          </p:cNvPicPr>
          <p:nvPr/>
        </p:nvPicPr>
        <p:blipFill>
          <a:blip r:embed="rId3"/>
          <a:stretch>
            <a:fillRect/>
          </a:stretch>
        </p:blipFill>
        <p:spPr>
          <a:xfrm>
            <a:off x="10839628" y="5007354"/>
            <a:ext cx="1286367" cy="1292464"/>
          </a:xfrm>
          <a:prstGeom prst="rect">
            <a:avLst/>
          </a:prstGeom>
        </p:spPr>
      </p:pic>
    </p:spTree>
    <p:extLst>
      <p:ext uri="{BB962C8B-B14F-4D97-AF65-F5344CB8AC3E}">
        <p14:creationId xmlns:p14="http://schemas.microsoft.com/office/powerpoint/2010/main" val="24987636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673" y="237786"/>
            <a:ext cx="6236395" cy="2876607"/>
          </a:xfrm>
          <a:prstGeom prst="rect">
            <a:avLst/>
          </a:prstGeom>
        </p:spPr>
      </p:pic>
      <p:pic>
        <p:nvPicPr>
          <p:cNvPr id="3" name="Picture 2"/>
          <p:cNvPicPr>
            <a:picLocks noChangeAspect="1"/>
          </p:cNvPicPr>
          <p:nvPr/>
        </p:nvPicPr>
        <p:blipFill>
          <a:blip r:embed="rId3"/>
          <a:stretch>
            <a:fillRect/>
          </a:stretch>
        </p:blipFill>
        <p:spPr>
          <a:xfrm>
            <a:off x="6446068" y="3352147"/>
            <a:ext cx="5423025" cy="2536199"/>
          </a:xfrm>
          <a:prstGeom prst="rect">
            <a:avLst/>
          </a:prstGeom>
        </p:spPr>
      </p:pic>
      <p:pic>
        <p:nvPicPr>
          <p:cNvPr id="4" name="Picture 3"/>
          <p:cNvPicPr>
            <a:picLocks noChangeAspect="1"/>
          </p:cNvPicPr>
          <p:nvPr/>
        </p:nvPicPr>
        <p:blipFill>
          <a:blip r:embed="rId4"/>
          <a:stretch>
            <a:fillRect/>
          </a:stretch>
        </p:blipFill>
        <p:spPr>
          <a:xfrm>
            <a:off x="245960" y="3352147"/>
            <a:ext cx="5394347" cy="2735447"/>
          </a:xfrm>
          <a:prstGeom prst="rect">
            <a:avLst/>
          </a:prstGeom>
        </p:spPr>
      </p:pic>
      <p:pic>
        <p:nvPicPr>
          <p:cNvPr id="6" name="Picture 5"/>
          <p:cNvPicPr>
            <a:picLocks noChangeAspect="1"/>
          </p:cNvPicPr>
          <p:nvPr/>
        </p:nvPicPr>
        <p:blipFill>
          <a:blip r:embed="rId5"/>
          <a:stretch>
            <a:fillRect/>
          </a:stretch>
        </p:blipFill>
        <p:spPr>
          <a:xfrm>
            <a:off x="6645243" y="187603"/>
            <a:ext cx="5223849" cy="2926790"/>
          </a:xfrm>
          <a:prstGeom prst="rect">
            <a:avLst/>
          </a:prstGeom>
        </p:spPr>
      </p:pic>
    </p:spTree>
    <p:extLst>
      <p:ext uri="{BB962C8B-B14F-4D97-AF65-F5344CB8AC3E}">
        <p14:creationId xmlns:p14="http://schemas.microsoft.com/office/powerpoint/2010/main" val="3626086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154" y="129113"/>
            <a:ext cx="5023897" cy="2514499"/>
          </a:xfrm>
          <a:prstGeom prst="rect">
            <a:avLst/>
          </a:prstGeom>
        </p:spPr>
      </p:pic>
      <p:pic>
        <p:nvPicPr>
          <p:cNvPr id="3" name="Picture 2"/>
          <p:cNvPicPr>
            <a:picLocks noChangeAspect="1"/>
          </p:cNvPicPr>
          <p:nvPr/>
        </p:nvPicPr>
        <p:blipFill>
          <a:blip r:embed="rId3"/>
          <a:stretch>
            <a:fillRect/>
          </a:stretch>
        </p:blipFill>
        <p:spPr>
          <a:xfrm>
            <a:off x="5927211" y="199176"/>
            <a:ext cx="5379742" cy="2444436"/>
          </a:xfrm>
          <a:prstGeom prst="rect">
            <a:avLst/>
          </a:prstGeom>
        </p:spPr>
      </p:pic>
      <p:pic>
        <p:nvPicPr>
          <p:cNvPr id="4" name="Picture 3"/>
          <p:cNvPicPr>
            <a:picLocks noChangeAspect="1"/>
          </p:cNvPicPr>
          <p:nvPr/>
        </p:nvPicPr>
        <p:blipFill>
          <a:blip r:embed="rId4"/>
          <a:stretch>
            <a:fillRect/>
          </a:stretch>
        </p:blipFill>
        <p:spPr>
          <a:xfrm>
            <a:off x="197154" y="2899505"/>
            <a:ext cx="4861187" cy="2987908"/>
          </a:xfrm>
          <a:prstGeom prst="rect">
            <a:avLst/>
          </a:prstGeom>
        </p:spPr>
      </p:pic>
      <p:pic>
        <p:nvPicPr>
          <p:cNvPr id="5" name="Picture 4"/>
          <p:cNvPicPr>
            <a:picLocks noChangeAspect="1"/>
          </p:cNvPicPr>
          <p:nvPr/>
        </p:nvPicPr>
        <p:blipFill>
          <a:blip r:embed="rId5"/>
          <a:stretch>
            <a:fillRect/>
          </a:stretch>
        </p:blipFill>
        <p:spPr>
          <a:xfrm>
            <a:off x="6210677" y="3017200"/>
            <a:ext cx="1814130" cy="1296303"/>
          </a:xfrm>
          <a:prstGeom prst="rect">
            <a:avLst/>
          </a:prstGeom>
        </p:spPr>
      </p:pic>
      <p:pic>
        <p:nvPicPr>
          <p:cNvPr id="6" name="Picture 5"/>
          <p:cNvPicPr>
            <a:picLocks noChangeAspect="1"/>
          </p:cNvPicPr>
          <p:nvPr/>
        </p:nvPicPr>
        <p:blipFill>
          <a:blip r:embed="rId6"/>
          <a:stretch>
            <a:fillRect/>
          </a:stretch>
        </p:blipFill>
        <p:spPr>
          <a:xfrm>
            <a:off x="8908610" y="2899505"/>
            <a:ext cx="2398343" cy="1610215"/>
          </a:xfrm>
          <a:prstGeom prst="rect">
            <a:avLst/>
          </a:prstGeom>
        </p:spPr>
      </p:pic>
      <p:pic>
        <p:nvPicPr>
          <p:cNvPr id="7" name="Picture 6"/>
          <p:cNvPicPr>
            <a:picLocks noChangeAspect="1"/>
          </p:cNvPicPr>
          <p:nvPr/>
        </p:nvPicPr>
        <p:blipFill>
          <a:blip r:embed="rId7"/>
          <a:stretch>
            <a:fillRect/>
          </a:stretch>
        </p:blipFill>
        <p:spPr>
          <a:xfrm>
            <a:off x="6080304" y="4384407"/>
            <a:ext cx="2520489" cy="1618664"/>
          </a:xfrm>
          <a:prstGeom prst="rect">
            <a:avLst/>
          </a:prstGeom>
        </p:spPr>
      </p:pic>
    </p:spTree>
    <p:extLst>
      <p:ext uri="{BB962C8B-B14F-4D97-AF65-F5344CB8AC3E}">
        <p14:creationId xmlns:p14="http://schemas.microsoft.com/office/powerpoint/2010/main" val="39191805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8886" y="208230"/>
            <a:ext cx="2163779" cy="461665"/>
          </a:xfrm>
          <a:prstGeom prst="rect">
            <a:avLst/>
          </a:prstGeom>
          <a:noFill/>
        </p:spPr>
        <p:txBody>
          <a:bodyPr wrap="square" rtlCol="0">
            <a:spAutoFit/>
          </a:bodyPr>
          <a:lstStyle/>
          <a:p>
            <a:r>
              <a:rPr lang="en-US" sz="2400" b="1" dirty="0" smtClean="0">
                <a:solidFill>
                  <a:srgbClr val="FF0000"/>
                </a:solidFill>
                <a:latin typeface="+mn-lt"/>
              </a:rPr>
              <a:t>CONCLUSION </a:t>
            </a:r>
            <a:r>
              <a:rPr lang="en-US" dirty="0" smtClean="0"/>
              <a:t>:</a:t>
            </a:r>
            <a:endParaRPr lang="en-US" dirty="0"/>
          </a:p>
        </p:txBody>
      </p:sp>
      <p:sp>
        <p:nvSpPr>
          <p:cNvPr id="3" name="TextBox 2"/>
          <p:cNvSpPr txBox="1"/>
          <p:nvPr/>
        </p:nvSpPr>
        <p:spPr>
          <a:xfrm>
            <a:off x="381751" y="975348"/>
            <a:ext cx="11642756" cy="646331"/>
          </a:xfrm>
          <a:prstGeom prst="rect">
            <a:avLst/>
          </a:prstGeom>
          <a:noFill/>
        </p:spPr>
        <p:txBody>
          <a:bodyPr wrap="square" rtlCol="0">
            <a:spAutoFit/>
          </a:bodyPr>
          <a:lstStyle/>
          <a:p>
            <a:r>
              <a:rPr lang="en-US" sz="1800" dirty="0">
                <a:latin typeface="+mn-lt"/>
              </a:rPr>
              <a:t>The US Sales Data comprises 185.69K orders and includes information on various aspects of product sales, customer behavior, and regional performance. Key findings from the analysis include:</a:t>
            </a:r>
          </a:p>
        </p:txBody>
      </p:sp>
      <p:sp>
        <p:nvSpPr>
          <p:cNvPr id="5" name="Rectangle 4"/>
          <p:cNvSpPr/>
          <p:nvPr/>
        </p:nvSpPr>
        <p:spPr>
          <a:xfrm>
            <a:off x="427015" y="1644080"/>
            <a:ext cx="10849070" cy="646331"/>
          </a:xfrm>
          <a:prstGeom prst="rect">
            <a:avLst/>
          </a:prstGeom>
        </p:spPr>
        <p:txBody>
          <a:bodyPr wrap="square">
            <a:spAutoFit/>
          </a:bodyPr>
          <a:lstStyle/>
          <a:p>
            <a:r>
              <a:rPr lang="en-US" sz="1800" u="sng" dirty="0">
                <a:latin typeface="+mn-lt"/>
              </a:rPr>
              <a:t>Order Statistics:</a:t>
            </a:r>
          </a:p>
          <a:p>
            <a:pPr marL="285750" indent="-285750">
              <a:buFont typeface="Arial" panose="020B0604020202020204" pitchFamily="34" charset="0"/>
              <a:buChar char="•"/>
            </a:pPr>
            <a:r>
              <a:rPr lang="en-US" sz="1800" dirty="0" smtClean="0">
                <a:latin typeface="+mn-lt"/>
              </a:rPr>
              <a:t>The </a:t>
            </a:r>
            <a:r>
              <a:rPr lang="en-US" sz="1800" dirty="0">
                <a:latin typeface="+mn-lt"/>
              </a:rPr>
              <a:t>dataset encompasses 185.69K orders, reflecting the scale of sales operations</a:t>
            </a:r>
          </a:p>
        </p:txBody>
      </p:sp>
      <p:sp>
        <p:nvSpPr>
          <p:cNvPr id="6" name="Rectangle 5"/>
          <p:cNvSpPr/>
          <p:nvPr/>
        </p:nvSpPr>
        <p:spPr>
          <a:xfrm>
            <a:off x="415699" y="2251156"/>
            <a:ext cx="11461687" cy="923330"/>
          </a:xfrm>
          <a:prstGeom prst="rect">
            <a:avLst/>
          </a:prstGeom>
        </p:spPr>
        <p:txBody>
          <a:bodyPr wrap="square">
            <a:spAutoFit/>
          </a:bodyPr>
          <a:lstStyle/>
          <a:p>
            <a:r>
              <a:rPr lang="en-US" sz="1800" u="sng" dirty="0">
                <a:latin typeface="+mn-lt"/>
              </a:rPr>
              <a:t>Top-Selling Products</a:t>
            </a:r>
            <a:r>
              <a:rPr lang="en-US" sz="1800" dirty="0">
                <a:latin typeface="+mn-lt"/>
              </a:rPr>
              <a:t>:</a:t>
            </a:r>
          </a:p>
          <a:p>
            <a:pPr marL="285750" indent="-285750">
              <a:buFont typeface="Arial" panose="020B0604020202020204" pitchFamily="34" charset="0"/>
              <a:buChar char="•"/>
            </a:pPr>
            <a:r>
              <a:rPr lang="en-US" sz="1800" dirty="0" smtClean="0">
                <a:latin typeface="+mn-lt"/>
              </a:rPr>
              <a:t>USB-C </a:t>
            </a:r>
            <a:r>
              <a:rPr lang="en-US" sz="1800" dirty="0">
                <a:latin typeface="+mn-lt"/>
              </a:rPr>
              <a:t>charging cables and Lightning charging cables emerge as the best-selling products, indicating their popularity among customers</a:t>
            </a:r>
          </a:p>
        </p:txBody>
      </p:sp>
      <p:sp>
        <p:nvSpPr>
          <p:cNvPr id="7" name="Rectangle 6"/>
          <p:cNvSpPr/>
          <p:nvPr/>
        </p:nvSpPr>
        <p:spPr>
          <a:xfrm>
            <a:off x="404383" y="3146507"/>
            <a:ext cx="11461687" cy="923330"/>
          </a:xfrm>
          <a:prstGeom prst="rect">
            <a:avLst/>
          </a:prstGeom>
        </p:spPr>
        <p:txBody>
          <a:bodyPr wrap="square">
            <a:spAutoFit/>
          </a:bodyPr>
          <a:lstStyle/>
          <a:p>
            <a:r>
              <a:rPr lang="en-US" sz="1800" u="sng" dirty="0">
                <a:latin typeface="+mn-lt"/>
              </a:rPr>
              <a:t>Customer Preferences:</a:t>
            </a:r>
          </a:p>
          <a:p>
            <a:pPr marL="285750" indent="-285750">
              <a:buFont typeface="Arial" panose="020B0604020202020204" pitchFamily="34" charset="0"/>
              <a:buChar char="•"/>
            </a:pPr>
            <a:r>
              <a:rPr lang="en-US" sz="1800" dirty="0" smtClean="0">
                <a:latin typeface="+mn-lt"/>
              </a:rPr>
              <a:t>A </a:t>
            </a:r>
            <a:r>
              <a:rPr lang="en-US" sz="1800" dirty="0">
                <a:latin typeface="+mn-lt"/>
              </a:rPr>
              <a:t>significant majority of customers prefer to order a single quantity, emphasizing a trend towards individual item purchases</a:t>
            </a:r>
            <a:r>
              <a:rPr lang="en-US" dirty="0"/>
              <a:t>.</a:t>
            </a:r>
          </a:p>
        </p:txBody>
      </p:sp>
      <p:sp>
        <p:nvSpPr>
          <p:cNvPr id="8" name="Rectangle 7"/>
          <p:cNvSpPr/>
          <p:nvPr/>
        </p:nvSpPr>
        <p:spPr>
          <a:xfrm>
            <a:off x="427015" y="4005392"/>
            <a:ext cx="11461687" cy="646331"/>
          </a:xfrm>
          <a:prstGeom prst="rect">
            <a:avLst/>
          </a:prstGeom>
        </p:spPr>
        <p:txBody>
          <a:bodyPr wrap="square">
            <a:spAutoFit/>
          </a:bodyPr>
          <a:lstStyle/>
          <a:p>
            <a:r>
              <a:rPr lang="en-US" sz="1800" i="1" u="sng" dirty="0">
                <a:latin typeface="+mn-lt"/>
              </a:rPr>
              <a:t>Pricing Impact:</a:t>
            </a:r>
          </a:p>
          <a:p>
            <a:pPr marL="285750" indent="-285750">
              <a:buFont typeface="Arial" panose="020B0604020202020204" pitchFamily="34" charset="0"/>
              <a:buChar char="•"/>
            </a:pPr>
            <a:r>
              <a:rPr lang="en-US" sz="1800" dirty="0" smtClean="0">
                <a:latin typeface="+mn-lt"/>
              </a:rPr>
              <a:t>Products </a:t>
            </a:r>
            <a:r>
              <a:rPr lang="en-US" sz="1800" dirty="0">
                <a:latin typeface="+mn-lt"/>
              </a:rPr>
              <a:t>priced at $11.95 and $14.95 exhibit higher sales, suggesting their attractiveness to customers</a:t>
            </a:r>
          </a:p>
        </p:txBody>
      </p:sp>
      <p:sp>
        <p:nvSpPr>
          <p:cNvPr id="9" name="Rectangle 8"/>
          <p:cNvSpPr/>
          <p:nvPr/>
        </p:nvSpPr>
        <p:spPr>
          <a:xfrm>
            <a:off x="381751" y="4780084"/>
            <a:ext cx="11506953" cy="646331"/>
          </a:xfrm>
          <a:prstGeom prst="rect">
            <a:avLst/>
          </a:prstGeom>
        </p:spPr>
        <p:txBody>
          <a:bodyPr wrap="square">
            <a:spAutoFit/>
          </a:bodyPr>
          <a:lstStyle/>
          <a:p>
            <a:r>
              <a:rPr lang="en-US" sz="1800" i="1" u="sng" dirty="0">
                <a:latin typeface="+mn-lt"/>
              </a:rPr>
              <a:t>Temporal Trends:</a:t>
            </a:r>
          </a:p>
          <a:p>
            <a:pPr marL="285750" indent="-285750">
              <a:buFont typeface="Arial" panose="020B0604020202020204" pitchFamily="34" charset="0"/>
              <a:buChar char="•"/>
            </a:pPr>
            <a:r>
              <a:rPr lang="en-US" sz="1800" dirty="0" smtClean="0">
                <a:latin typeface="+mn-lt"/>
              </a:rPr>
              <a:t>December </a:t>
            </a:r>
            <a:r>
              <a:rPr lang="en-US" sz="1800" dirty="0">
                <a:latin typeface="+mn-lt"/>
              </a:rPr>
              <a:t>4, 2019, stands out as the date with the highest number of orders, showcasing temporal variations in sales</a:t>
            </a:r>
            <a:r>
              <a:rPr lang="en-US" dirty="0"/>
              <a:t>.</a:t>
            </a:r>
          </a:p>
        </p:txBody>
      </p:sp>
    </p:spTree>
    <p:extLst>
      <p:ext uri="{BB962C8B-B14F-4D97-AF65-F5344CB8AC3E}">
        <p14:creationId xmlns:p14="http://schemas.microsoft.com/office/powerpoint/2010/main" val="2447116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834" y="70185"/>
            <a:ext cx="1308371" cy="461665"/>
          </a:xfrm>
          <a:prstGeom prst="rect">
            <a:avLst/>
          </a:prstGeom>
        </p:spPr>
        <p:txBody>
          <a:bodyPr wrap="none">
            <a:spAutoFit/>
          </a:bodyPr>
          <a:lstStyle/>
          <a:p>
            <a:r>
              <a:rPr lang="en-US" sz="2400" b="1" dirty="0">
                <a:solidFill>
                  <a:srgbClr val="FF0000"/>
                </a:solidFill>
                <a:latin typeface="+mn-lt"/>
              </a:rPr>
              <a:t>Agenda: </a:t>
            </a:r>
          </a:p>
        </p:txBody>
      </p:sp>
      <p:sp>
        <p:nvSpPr>
          <p:cNvPr id="4" name="Rectangle 3"/>
          <p:cNvSpPr/>
          <p:nvPr/>
        </p:nvSpPr>
        <p:spPr>
          <a:xfrm>
            <a:off x="131834" y="633258"/>
            <a:ext cx="11519977" cy="4001095"/>
          </a:xfrm>
          <a:prstGeom prst="rect">
            <a:avLst/>
          </a:prstGeom>
        </p:spPr>
        <p:txBody>
          <a:bodyPr wrap="square">
            <a:spAutoFit/>
          </a:bodyPr>
          <a:lstStyle/>
          <a:p>
            <a:r>
              <a:rPr lang="en-US" sz="2000" b="1" dirty="0" smtClean="0">
                <a:solidFill>
                  <a:srgbClr val="FF0000"/>
                </a:solidFill>
                <a:latin typeface="+mn-lt"/>
              </a:rPr>
              <a:t>Business </a:t>
            </a:r>
            <a:r>
              <a:rPr lang="en-US" sz="2000" b="1" dirty="0">
                <a:solidFill>
                  <a:srgbClr val="FF0000"/>
                </a:solidFill>
                <a:latin typeface="+mn-lt"/>
              </a:rPr>
              <a:t>Problem and Use case domain understanding</a:t>
            </a:r>
            <a:r>
              <a:rPr lang="en-US" sz="2000" b="1" dirty="0" smtClean="0">
                <a:solidFill>
                  <a:srgbClr val="FF0000"/>
                </a:solidFill>
                <a:latin typeface="+mn-lt"/>
              </a:rPr>
              <a:t>:</a:t>
            </a:r>
          </a:p>
          <a:p>
            <a:r>
              <a:rPr lang="en-US" sz="1800" dirty="0"/>
              <a:t>Optimizing online sales strategy and maximizing profitability through data-driven insights</a:t>
            </a:r>
            <a:r>
              <a:rPr lang="en-US" sz="1800" dirty="0" smtClean="0"/>
              <a:t>.</a:t>
            </a:r>
            <a:r>
              <a:rPr lang="en-US" sz="1800" dirty="0"/>
              <a:t> Leveraging historical sales data for analyzing product performance, customer behavior, and profitability factors</a:t>
            </a:r>
            <a:r>
              <a:rPr lang="en-US" sz="1800" dirty="0" smtClean="0"/>
              <a:t>.</a:t>
            </a:r>
          </a:p>
          <a:p>
            <a:endParaRPr lang="en-US" sz="1800" b="1" dirty="0">
              <a:latin typeface="+mn-lt"/>
            </a:endParaRPr>
          </a:p>
          <a:p>
            <a:r>
              <a:rPr lang="en-US" sz="1800" b="1" dirty="0">
                <a:solidFill>
                  <a:srgbClr val="FF0000"/>
                </a:solidFill>
                <a:latin typeface="+mn-lt"/>
              </a:rPr>
              <a:t>Objective of the Project</a:t>
            </a:r>
            <a:r>
              <a:rPr lang="en-US" sz="1800" b="1" dirty="0" smtClean="0">
                <a:solidFill>
                  <a:srgbClr val="FF0000"/>
                </a:solidFill>
                <a:latin typeface="+mn-lt"/>
              </a:rPr>
              <a:t>:</a:t>
            </a:r>
          </a:p>
          <a:p>
            <a:pPr marL="285750" indent="-285750">
              <a:buFont typeface="Arial" panose="020B0604020202020204" pitchFamily="34" charset="0"/>
              <a:buChar char="•"/>
            </a:pPr>
            <a:r>
              <a:rPr lang="en-US" sz="1800" dirty="0">
                <a:latin typeface="+mn-lt"/>
              </a:rPr>
              <a:t>Analyze sales and profit trends.</a:t>
            </a:r>
          </a:p>
          <a:p>
            <a:pPr marL="285750" indent="-285750">
              <a:buFont typeface="Arial" panose="020B0604020202020204" pitchFamily="34" charset="0"/>
              <a:buChar char="•"/>
            </a:pPr>
            <a:r>
              <a:rPr lang="en-US" sz="1800" dirty="0">
                <a:latin typeface="+mn-lt"/>
              </a:rPr>
              <a:t>Identify top-performing products and cities.</a:t>
            </a:r>
          </a:p>
          <a:p>
            <a:pPr marL="285750" indent="-285750">
              <a:buFont typeface="Arial" panose="020B0604020202020204" pitchFamily="34" charset="0"/>
              <a:buChar char="•"/>
            </a:pPr>
            <a:r>
              <a:rPr lang="en-US" sz="1800" dirty="0">
                <a:latin typeface="+mn-lt"/>
              </a:rPr>
              <a:t>Analyze hourly sales patterns.</a:t>
            </a:r>
          </a:p>
          <a:p>
            <a:pPr marL="285750" indent="-285750">
              <a:buFont typeface="Arial" panose="020B0604020202020204" pitchFamily="34" charset="0"/>
              <a:buChar char="•"/>
            </a:pPr>
            <a:r>
              <a:rPr lang="en-US" sz="1800" dirty="0">
                <a:latin typeface="+mn-lt"/>
              </a:rPr>
              <a:t>Evaluate city-wise performance.</a:t>
            </a:r>
          </a:p>
          <a:p>
            <a:pPr marL="285750" indent="-285750">
              <a:buFont typeface="Arial" panose="020B0604020202020204" pitchFamily="34" charset="0"/>
              <a:buChar char="•"/>
            </a:pPr>
            <a:r>
              <a:rPr lang="en-US" sz="1800" dirty="0">
                <a:latin typeface="+mn-lt"/>
              </a:rPr>
              <a:t>Assess product-wise sales and profit.</a:t>
            </a:r>
          </a:p>
          <a:p>
            <a:pPr marL="285750" indent="-285750">
              <a:buFont typeface="Arial" panose="020B0604020202020204" pitchFamily="34" charset="0"/>
              <a:buChar char="•"/>
            </a:pPr>
            <a:r>
              <a:rPr lang="en-US" sz="1800" dirty="0">
                <a:latin typeface="+mn-lt"/>
              </a:rPr>
              <a:t>Utilize estimated total profit for forecasting.</a:t>
            </a:r>
          </a:p>
          <a:p>
            <a:pPr marL="285750" indent="-285750">
              <a:buFont typeface="Arial" panose="020B0604020202020204" pitchFamily="34" charset="0"/>
              <a:buChar char="•"/>
            </a:pPr>
            <a:r>
              <a:rPr lang="en-US" sz="1800" dirty="0">
                <a:latin typeface="+mn-lt"/>
              </a:rPr>
              <a:t>Create visualizations and reports for decision-making</a:t>
            </a:r>
            <a:r>
              <a:rPr lang="en-US" sz="1800" dirty="0" smtClean="0">
                <a:latin typeface="+mn-lt"/>
              </a:rPr>
              <a:t>.</a:t>
            </a:r>
          </a:p>
          <a:p>
            <a:endParaRPr lang="en-US" sz="1800" dirty="0">
              <a:latin typeface="+mn-lt"/>
            </a:endParaRPr>
          </a:p>
          <a:p>
            <a:r>
              <a:rPr lang="en-US" sz="1800" dirty="0" smtClean="0">
                <a:latin typeface="+mn-lt"/>
              </a:rPr>
              <a:t>Dataset link: https</a:t>
            </a:r>
            <a:r>
              <a:rPr lang="en-US" sz="1800" dirty="0">
                <a:latin typeface="+mn-lt"/>
              </a:rPr>
              <a:t>://drive.google.com/drive/folders/1B-XPpY0vWLO66Sr8VaVFvnuQLewR6_SZ?usp=sharing</a:t>
            </a:r>
            <a:endParaRPr lang="en-US" sz="1800" b="1" dirty="0" smtClean="0">
              <a:solidFill>
                <a:srgbClr val="FF0000"/>
              </a:solidFill>
              <a:latin typeface="+mn-lt"/>
            </a:endParaRPr>
          </a:p>
        </p:txBody>
      </p:sp>
      <p:pic>
        <p:nvPicPr>
          <p:cNvPr id="5" name="Picture 4"/>
          <p:cNvPicPr>
            <a:picLocks noChangeAspect="1"/>
          </p:cNvPicPr>
          <p:nvPr/>
        </p:nvPicPr>
        <p:blipFill>
          <a:blip r:embed="rId2"/>
          <a:stretch>
            <a:fillRect/>
          </a:stretch>
        </p:blipFill>
        <p:spPr>
          <a:xfrm>
            <a:off x="10450273" y="4500811"/>
            <a:ext cx="1741727" cy="1747309"/>
          </a:xfrm>
          <a:prstGeom prst="rect">
            <a:avLst/>
          </a:prstGeom>
        </p:spPr>
      </p:pic>
    </p:spTree>
    <p:extLst>
      <p:ext uri="{BB962C8B-B14F-4D97-AF65-F5344CB8AC3E}">
        <p14:creationId xmlns:p14="http://schemas.microsoft.com/office/powerpoint/2010/main" val="14763409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016" y="217283"/>
            <a:ext cx="2589291" cy="461665"/>
          </a:xfrm>
          <a:prstGeom prst="rect">
            <a:avLst/>
          </a:prstGeom>
          <a:noFill/>
        </p:spPr>
        <p:txBody>
          <a:bodyPr wrap="square" rtlCol="0">
            <a:spAutoFit/>
          </a:bodyPr>
          <a:lstStyle/>
          <a:p>
            <a:r>
              <a:rPr lang="en-US" sz="2400" i="1" u="sng" dirty="0" smtClean="0">
                <a:solidFill>
                  <a:srgbClr val="FF0000"/>
                </a:solidFill>
                <a:latin typeface="+mn-lt"/>
              </a:rPr>
              <a:t>Continued…</a:t>
            </a:r>
            <a:endParaRPr lang="en-US" sz="2400" i="1" u="sng" dirty="0">
              <a:solidFill>
                <a:srgbClr val="FF0000"/>
              </a:solidFill>
              <a:latin typeface="+mn-lt"/>
            </a:endParaRPr>
          </a:p>
        </p:txBody>
      </p:sp>
      <p:sp>
        <p:nvSpPr>
          <p:cNvPr id="3" name="TextBox 2"/>
          <p:cNvSpPr txBox="1"/>
          <p:nvPr/>
        </p:nvSpPr>
        <p:spPr>
          <a:xfrm>
            <a:off x="283675" y="769513"/>
            <a:ext cx="11841933" cy="923330"/>
          </a:xfrm>
          <a:prstGeom prst="rect">
            <a:avLst/>
          </a:prstGeom>
          <a:noFill/>
        </p:spPr>
        <p:txBody>
          <a:bodyPr wrap="square" rtlCol="0">
            <a:spAutoFit/>
          </a:bodyPr>
          <a:lstStyle/>
          <a:p>
            <a:r>
              <a:rPr lang="en-US" sz="1800" i="1" u="sng" dirty="0">
                <a:latin typeface="+mn-lt"/>
              </a:rPr>
              <a:t>Geographical Influence</a:t>
            </a:r>
            <a:r>
              <a:rPr lang="en-US" sz="1800" dirty="0">
                <a:latin typeface="+mn-lt"/>
              </a:rPr>
              <a:t>:</a:t>
            </a:r>
          </a:p>
          <a:p>
            <a:pPr marL="285750" indent="-285750">
              <a:buFont typeface="Arial" panose="020B0604020202020204" pitchFamily="34" charset="0"/>
              <a:buChar char="•"/>
            </a:pPr>
            <a:r>
              <a:rPr lang="en-US" sz="1800" dirty="0" smtClean="0">
                <a:latin typeface="+mn-lt"/>
              </a:rPr>
              <a:t>San </a:t>
            </a:r>
            <a:r>
              <a:rPr lang="en-US" sz="1800" dirty="0">
                <a:latin typeface="+mn-lt"/>
              </a:rPr>
              <a:t>Francisco leads in product purchases, with Los Angeles and New York following closely. This geographical insight can inform targeted marketing efforts.</a:t>
            </a:r>
          </a:p>
        </p:txBody>
      </p:sp>
      <p:sp>
        <p:nvSpPr>
          <p:cNvPr id="4" name="Rectangle 3"/>
          <p:cNvSpPr/>
          <p:nvPr/>
        </p:nvSpPr>
        <p:spPr>
          <a:xfrm>
            <a:off x="283675" y="1611393"/>
            <a:ext cx="11618614" cy="923330"/>
          </a:xfrm>
          <a:prstGeom prst="rect">
            <a:avLst/>
          </a:prstGeom>
        </p:spPr>
        <p:txBody>
          <a:bodyPr wrap="square">
            <a:spAutoFit/>
          </a:bodyPr>
          <a:lstStyle/>
          <a:p>
            <a:r>
              <a:rPr lang="en-US" sz="1800" i="1" u="sng" dirty="0">
                <a:latin typeface="+mn-lt"/>
              </a:rPr>
              <a:t>Optimal Selling Hours:</a:t>
            </a:r>
          </a:p>
          <a:p>
            <a:pPr marL="285750" indent="-285750">
              <a:buFont typeface="Arial" panose="020B0604020202020204" pitchFamily="34" charset="0"/>
              <a:buChar char="•"/>
            </a:pPr>
            <a:r>
              <a:rPr lang="en-US" sz="1800" dirty="0" smtClean="0">
                <a:latin typeface="+mn-lt"/>
              </a:rPr>
              <a:t>The </a:t>
            </a:r>
            <a:r>
              <a:rPr lang="en-US" sz="1800" dirty="0">
                <a:latin typeface="+mn-lt"/>
              </a:rPr>
              <a:t>19th hour (7 PM) experiences a rush hour with increased orders, and the time period from 1 PM to 12 PM is identified as the best-selling period</a:t>
            </a:r>
          </a:p>
        </p:txBody>
      </p:sp>
      <p:sp>
        <p:nvSpPr>
          <p:cNvPr id="5" name="Rectangle 4"/>
          <p:cNvSpPr/>
          <p:nvPr/>
        </p:nvSpPr>
        <p:spPr>
          <a:xfrm>
            <a:off x="283675" y="2471349"/>
            <a:ext cx="11618614" cy="646331"/>
          </a:xfrm>
          <a:prstGeom prst="rect">
            <a:avLst/>
          </a:prstGeom>
        </p:spPr>
        <p:txBody>
          <a:bodyPr wrap="square">
            <a:spAutoFit/>
          </a:bodyPr>
          <a:lstStyle/>
          <a:p>
            <a:r>
              <a:rPr lang="en-US" sz="1800" i="1" u="sng" dirty="0">
                <a:latin typeface="+mn-lt"/>
              </a:rPr>
              <a:t>Monthly Sales Variation:</a:t>
            </a:r>
          </a:p>
          <a:p>
            <a:pPr marL="285750" indent="-285750">
              <a:buFont typeface="Arial" panose="020B0604020202020204" pitchFamily="34" charset="0"/>
              <a:buChar char="•"/>
            </a:pPr>
            <a:r>
              <a:rPr lang="en-US" sz="1800" dirty="0" smtClean="0">
                <a:latin typeface="+mn-lt"/>
              </a:rPr>
              <a:t>January </a:t>
            </a:r>
            <a:r>
              <a:rPr lang="en-US" sz="1800" dirty="0">
                <a:latin typeface="+mn-lt"/>
              </a:rPr>
              <a:t>records lower sales compared to December, suggesting potential seasonal influences.</a:t>
            </a:r>
          </a:p>
        </p:txBody>
      </p:sp>
      <p:sp>
        <p:nvSpPr>
          <p:cNvPr id="6" name="Rectangle 5"/>
          <p:cNvSpPr/>
          <p:nvPr/>
        </p:nvSpPr>
        <p:spPr>
          <a:xfrm>
            <a:off x="283675" y="3117680"/>
            <a:ext cx="11618614" cy="646331"/>
          </a:xfrm>
          <a:prstGeom prst="rect">
            <a:avLst/>
          </a:prstGeom>
        </p:spPr>
        <p:txBody>
          <a:bodyPr wrap="square">
            <a:spAutoFit/>
          </a:bodyPr>
          <a:lstStyle/>
          <a:p>
            <a:r>
              <a:rPr lang="en-US" sz="1800" i="1" u="sng" dirty="0">
                <a:latin typeface="+mn-lt"/>
              </a:rPr>
              <a:t>Costliest Product Identification:</a:t>
            </a:r>
          </a:p>
          <a:p>
            <a:pPr marL="285750" indent="-285750">
              <a:buFont typeface="Arial" panose="020B0604020202020204" pitchFamily="34" charset="0"/>
              <a:buChar char="•"/>
            </a:pPr>
            <a:r>
              <a:rPr lang="en-US" sz="1800" dirty="0" smtClean="0">
                <a:latin typeface="+mn-lt"/>
              </a:rPr>
              <a:t>The </a:t>
            </a:r>
            <a:r>
              <a:rPr lang="en-US" sz="1800" dirty="0">
                <a:latin typeface="+mn-lt"/>
              </a:rPr>
              <a:t>MacBook Pro Laptop is identified as the costliest product in the inventory</a:t>
            </a:r>
            <a:r>
              <a:rPr lang="en-US" dirty="0"/>
              <a:t>.</a:t>
            </a:r>
          </a:p>
        </p:txBody>
      </p:sp>
      <p:sp>
        <p:nvSpPr>
          <p:cNvPr id="7" name="Rectangle 6"/>
          <p:cNvSpPr/>
          <p:nvPr/>
        </p:nvSpPr>
        <p:spPr>
          <a:xfrm>
            <a:off x="283674" y="3764011"/>
            <a:ext cx="11440563" cy="646331"/>
          </a:xfrm>
          <a:prstGeom prst="rect">
            <a:avLst/>
          </a:prstGeom>
        </p:spPr>
        <p:txBody>
          <a:bodyPr wrap="square">
            <a:spAutoFit/>
          </a:bodyPr>
          <a:lstStyle/>
          <a:p>
            <a:r>
              <a:rPr lang="en-US" sz="1800" i="1" u="sng" dirty="0">
                <a:latin typeface="+mn-lt"/>
              </a:rPr>
              <a:t>Sales Metrics:</a:t>
            </a:r>
          </a:p>
          <a:p>
            <a:pPr marL="285750" indent="-285750">
              <a:buFont typeface="Arial" panose="020B0604020202020204" pitchFamily="34" charset="0"/>
              <a:buChar char="•"/>
            </a:pPr>
            <a:r>
              <a:rPr lang="en-US" sz="1800" dirty="0" smtClean="0">
                <a:latin typeface="+mn-lt"/>
              </a:rPr>
              <a:t>The </a:t>
            </a:r>
            <a:r>
              <a:rPr lang="en-US" sz="1800" dirty="0">
                <a:latin typeface="+mn-lt"/>
              </a:rPr>
              <a:t>average sales and total sales metrics provide a comprehensive overview of the overall sales performance.</a:t>
            </a:r>
          </a:p>
        </p:txBody>
      </p:sp>
      <p:sp>
        <p:nvSpPr>
          <p:cNvPr id="8" name="Rectangle 7"/>
          <p:cNvSpPr/>
          <p:nvPr/>
        </p:nvSpPr>
        <p:spPr>
          <a:xfrm>
            <a:off x="283674" y="4435180"/>
            <a:ext cx="11304762" cy="646331"/>
          </a:xfrm>
          <a:prstGeom prst="rect">
            <a:avLst/>
          </a:prstGeom>
        </p:spPr>
        <p:txBody>
          <a:bodyPr wrap="square">
            <a:spAutoFit/>
          </a:bodyPr>
          <a:lstStyle/>
          <a:p>
            <a:r>
              <a:rPr lang="en-US" sz="1800" i="1" u="sng" dirty="0">
                <a:latin typeface="+mn-lt"/>
              </a:rPr>
              <a:t>Estimated Total Profit:</a:t>
            </a:r>
          </a:p>
          <a:p>
            <a:pPr marL="285750" indent="-285750">
              <a:buFont typeface="Arial" panose="020B0604020202020204" pitchFamily="34" charset="0"/>
              <a:buChar char="•"/>
            </a:pPr>
            <a:r>
              <a:rPr lang="en-US" sz="1800" dirty="0" smtClean="0">
                <a:latin typeface="+mn-lt"/>
              </a:rPr>
              <a:t>The </a:t>
            </a:r>
            <a:r>
              <a:rPr lang="en-US" sz="1800" dirty="0">
                <a:latin typeface="+mn-lt"/>
              </a:rPr>
              <a:t>estimated total profit is 6.90M, indicating a substantial financial impact and potential for business growth</a:t>
            </a:r>
          </a:p>
        </p:txBody>
      </p:sp>
    </p:spTree>
    <p:extLst>
      <p:ext uri="{BB962C8B-B14F-4D97-AF65-F5344CB8AC3E}">
        <p14:creationId xmlns:p14="http://schemas.microsoft.com/office/powerpoint/2010/main" val="12754711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pic>
        <p:nvPicPr>
          <p:cNvPr id="2" name="Picture 1"/>
          <p:cNvPicPr>
            <a:picLocks noChangeAspect="1"/>
          </p:cNvPicPr>
          <p:nvPr/>
        </p:nvPicPr>
        <p:blipFill>
          <a:blip r:embed="rId4"/>
          <a:stretch>
            <a:fillRect/>
          </a:stretch>
        </p:blipFill>
        <p:spPr>
          <a:xfrm>
            <a:off x="10275683" y="4399984"/>
            <a:ext cx="1846907" cy="1846907"/>
          </a:xfrm>
          <a:prstGeom prst="rect">
            <a:avLst/>
          </a:prstGeom>
        </p:spPr>
      </p:pic>
      <p:sp>
        <p:nvSpPr>
          <p:cNvPr id="3" name="TextBox 2"/>
          <p:cNvSpPr txBox="1"/>
          <p:nvPr/>
        </p:nvSpPr>
        <p:spPr>
          <a:xfrm>
            <a:off x="787653" y="2734146"/>
            <a:ext cx="3376942" cy="830997"/>
          </a:xfrm>
          <a:prstGeom prst="rect">
            <a:avLst/>
          </a:prstGeom>
          <a:noFill/>
        </p:spPr>
        <p:txBody>
          <a:bodyPr wrap="square" rtlCol="0">
            <a:spAutoFit/>
          </a:bodyPr>
          <a:lstStyle/>
          <a:p>
            <a:r>
              <a:rPr lang="en-US" sz="4800" dirty="0" smtClean="0">
                <a:solidFill>
                  <a:srgbClr val="C00000"/>
                </a:solidFill>
                <a:latin typeface="+mn-lt"/>
              </a:rPr>
              <a:t>THANK YOU</a:t>
            </a:r>
            <a:endParaRPr lang="en-US" sz="4800" dirty="0">
              <a:solidFill>
                <a:srgbClr val="C00000"/>
              </a:solidFill>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406" y="479833"/>
            <a:ext cx="8926717" cy="2874633"/>
          </a:xfrm>
          <a:prstGeom prst="rect">
            <a:avLst/>
          </a:prstGeom>
        </p:spPr>
        <p:txBody>
          <a:bodyPr wrap="square">
            <a:spAutoFit/>
          </a:bodyPr>
          <a:lstStyle/>
          <a:p>
            <a:pPr lvl="0" algn="just">
              <a:lnSpc>
                <a:spcPct val="90000"/>
              </a:lnSpc>
              <a:buSzPct val="100000"/>
            </a:pPr>
            <a:r>
              <a:rPr lang="en-US" sz="1800" b="1" kern="1200" dirty="0">
                <a:solidFill>
                  <a:srgbClr val="FF0000"/>
                </a:solidFill>
                <a:latin typeface="Calibri" panose="020F0502020204030204"/>
              </a:rPr>
              <a:t>Summary of the Data:</a:t>
            </a:r>
          </a:p>
          <a:p>
            <a:pPr marL="228600" lvl="0" indent="-228600" algn="just">
              <a:lnSpc>
                <a:spcPct val="90000"/>
              </a:lnSpc>
              <a:buSzPct val="100000"/>
              <a:buFont typeface="Calibri" panose="020F0502020204030204" pitchFamily="34" charset="0"/>
              <a:buChar char="•"/>
            </a:pPr>
            <a:endParaRPr lang="en-US" sz="800" b="1" kern="1200" dirty="0">
              <a:solidFill>
                <a:srgbClr val="000000">
                  <a:lumMod val="75000"/>
                  <a:lumOff val="25000"/>
                </a:srgbClr>
              </a:solidFill>
              <a:latin typeface="Calibri" panose="020F0502020204030204"/>
            </a:endParaRPr>
          </a:p>
          <a:p>
            <a:pPr marL="228600" lvl="0" indent="-228600" algn="just">
              <a:buSzPct val="100000"/>
              <a:buFont typeface="Calibri" panose="020F0502020204030204" pitchFamily="34" charset="0"/>
              <a:buChar char="•"/>
            </a:pPr>
            <a:r>
              <a:rPr lang="en-US" sz="1800" kern="1200" dirty="0" smtClean="0">
                <a:solidFill>
                  <a:srgbClr val="000000">
                    <a:lumMod val="75000"/>
                    <a:lumOff val="25000"/>
                  </a:srgbClr>
                </a:solidFill>
                <a:latin typeface="Calibri" panose="020F0502020204030204"/>
              </a:rPr>
              <a:t>The US Sales </a:t>
            </a:r>
            <a:r>
              <a:rPr lang="en-US" sz="1800" kern="1200" dirty="0">
                <a:solidFill>
                  <a:srgbClr val="000000">
                    <a:lumMod val="75000"/>
                    <a:lumOff val="25000"/>
                  </a:srgbClr>
                </a:solidFill>
                <a:latin typeface="Calibri" panose="020F0502020204030204"/>
              </a:rPr>
              <a:t>dataset contains 185686 rows × 12 </a:t>
            </a:r>
            <a:r>
              <a:rPr lang="en-US" sz="1800" kern="1200" dirty="0" smtClean="0">
                <a:solidFill>
                  <a:srgbClr val="000000">
                    <a:lumMod val="75000"/>
                    <a:lumOff val="25000"/>
                  </a:srgbClr>
                </a:solidFill>
                <a:latin typeface="Calibri" panose="020F0502020204030204"/>
              </a:rPr>
              <a:t>columns, </a:t>
            </a:r>
            <a:r>
              <a:rPr lang="en-US" sz="1800" kern="1200" dirty="0">
                <a:solidFill>
                  <a:srgbClr val="000000">
                    <a:lumMod val="75000"/>
                    <a:lumOff val="25000"/>
                  </a:srgbClr>
                </a:solidFill>
                <a:latin typeface="Calibri" panose="020F0502020204030204"/>
              </a:rPr>
              <a:t>providing information on various aspects such as </a:t>
            </a:r>
            <a:r>
              <a:rPr lang="en-US" sz="1800" kern="1200" dirty="0" smtClean="0">
                <a:solidFill>
                  <a:srgbClr val="000000">
                    <a:lumMod val="75000"/>
                    <a:lumOff val="25000"/>
                  </a:srgbClr>
                </a:solidFill>
                <a:latin typeface="Calibri" panose="020F0502020204030204"/>
              </a:rPr>
              <a:t>Order </a:t>
            </a:r>
            <a:r>
              <a:rPr lang="en-US" sz="1800" kern="1200" dirty="0" err="1" smtClean="0">
                <a:solidFill>
                  <a:srgbClr val="000000">
                    <a:lumMod val="75000"/>
                    <a:lumOff val="25000"/>
                  </a:srgbClr>
                </a:solidFill>
                <a:latin typeface="Calibri" panose="020F0502020204030204"/>
              </a:rPr>
              <a:t>ID,Product</a:t>
            </a:r>
            <a:r>
              <a:rPr lang="en-US" sz="1800" kern="1200" dirty="0" smtClean="0">
                <a:solidFill>
                  <a:srgbClr val="000000">
                    <a:lumMod val="75000"/>
                    <a:lumOff val="25000"/>
                  </a:srgbClr>
                </a:solidFill>
                <a:latin typeface="Calibri" panose="020F0502020204030204"/>
              </a:rPr>
              <a:t>, Quantity </a:t>
            </a:r>
            <a:r>
              <a:rPr lang="en-US" sz="1800" kern="1200" dirty="0" err="1" smtClean="0">
                <a:solidFill>
                  <a:srgbClr val="000000">
                    <a:lumMod val="75000"/>
                    <a:lumOff val="25000"/>
                  </a:srgbClr>
                </a:solidFill>
                <a:latin typeface="Calibri" panose="020F0502020204030204"/>
              </a:rPr>
              <a:t>orderd</a:t>
            </a:r>
            <a:r>
              <a:rPr lang="en-US" sz="1800" kern="1200" dirty="0" smtClean="0">
                <a:solidFill>
                  <a:srgbClr val="000000">
                    <a:lumMod val="75000"/>
                    <a:lumOff val="25000"/>
                  </a:srgbClr>
                </a:solidFill>
                <a:latin typeface="Calibri" panose="020F0502020204030204"/>
              </a:rPr>
              <a:t>, </a:t>
            </a:r>
            <a:r>
              <a:rPr lang="en-US" sz="1800" kern="1200" dirty="0" err="1" smtClean="0">
                <a:solidFill>
                  <a:srgbClr val="000000">
                    <a:lumMod val="75000"/>
                    <a:lumOff val="25000"/>
                  </a:srgbClr>
                </a:solidFill>
                <a:latin typeface="Calibri" panose="020F0502020204030204"/>
              </a:rPr>
              <a:t>Price,Order</a:t>
            </a:r>
            <a:r>
              <a:rPr lang="en-US" sz="1800" kern="1200" dirty="0" smtClean="0">
                <a:solidFill>
                  <a:srgbClr val="000000">
                    <a:lumMod val="75000"/>
                    <a:lumOff val="25000"/>
                  </a:srgbClr>
                </a:solidFill>
                <a:latin typeface="Calibri" panose="020F0502020204030204"/>
              </a:rPr>
              <a:t> </a:t>
            </a:r>
            <a:r>
              <a:rPr lang="en-US" sz="1800" kern="1200" dirty="0" err="1" smtClean="0">
                <a:solidFill>
                  <a:srgbClr val="000000">
                    <a:lumMod val="75000"/>
                    <a:lumOff val="25000"/>
                  </a:srgbClr>
                </a:solidFill>
                <a:latin typeface="Calibri" panose="020F0502020204030204"/>
              </a:rPr>
              <a:t>date,Purchase</a:t>
            </a:r>
            <a:r>
              <a:rPr lang="en-US" sz="1800" kern="1200" dirty="0" smtClean="0">
                <a:solidFill>
                  <a:srgbClr val="000000">
                    <a:lumMod val="75000"/>
                    <a:lumOff val="25000"/>
                  </a:srgbClr>
                </a:solidFill>
                <a:latin typeface="Calibri" panose="020F0502020204030204"/>
              </a:rPr>
              <a:t> Address,. </a:t>
            </a:r>
            <a:r>
              <a:rPr lang="en-US" sz="1800" kern="1200" dirty="0">
                <a:solidFill>
                  <a:srgbClr val="000000">
                    <a:lumMod val="75000"/>
                    <a:lumOff val="25000"/>
                  </a:srgbClr>
                </a:solidFill>
                <a:latin typeface="Calibri" panose="020F0502020204030204"/>
              </a:rPr>
              <a:t>Initial exploration revealed the presence of duplicate values, missing data, and outliers, which necessitated data cleaning and preparation for analysis.</a:t>
            </a:r>
          </a:p>
          <a:p>
            <a:pPr marL="228600" lvl="0" indent="-228600" algn="just">
              <a:lnSpc>
                <a:spcPct val="90000"/>
              </a:lnSpc>
              <a:buSzPct val="100000"/>
              <a:buFont typeface="Calibri" panose="020F0502020204030204" pitchFamily="34" charset="0"/>
              <a:buChar char="•"/>
            </a:pPr>
            <a:endParaRPr lang="en-US" sz="800" b="1" kern="1200" dirty="0">
              <a:solidFill>
                <a:srgbClr val="000000">
                  <a:lumMod val="75000"/>
                  <a:lumOff val="25000"/>
                </a:srgbClr>
              </a:solidFill>
              <a:latin typeface="Calibri" panose="020F0502020204030204"/>
            </a:endParaRPr>
          </a:p>
          <a:p>
            <a:pPr lvl="0" algn="just">
              <a:lnSpc>
                <a:spcPct val="90000"/>
              </a:lnSpc>
              <a:buSzPct val="100000"/>
            </a:pPr>
            <a:r>
              <a:rPr lang="en-US" sz="1800" b="1" kern="1200" dirty="0">
                <a:solidFill>
                  <a:srgbClr val="FF0000"/>
                </a:solidFill>
                <a:latin typeface="Calibri" panose="020F0502020204030204"/>
              </a:rPr>
              <a:t>Exploratory Data Analysis:</a:t>
            </a:r>
          </a:p>
          <a:p>
            <a:pPr marL="228600" lvl="0" indent="-228600" algn="just">
              <a:buSzPct val="100000"/>
              <a:buFont typeface="Calibri" panose="020F0502020204030204" pitchFamily="34" charset="0"/>
              <a:buChar char="•"/>
            </a:pPr>
            <a:endParaRPr lang="en-US" sz="800" b="1" kern="1200" dirty="0">
              <a:solidFill>
                <a:srgbClr val="000000">
                  <a:lumMod val="75000"/>
                  <a:lumOff val="25000"/>
                </a:srgbClr>
              </a:solidFill>
              <a:latin typeface="Calibri" panose="020F0502020204030204"/>
            </a:endParaRPr>
          </a:p>
          <a:p>
            <a:pPr marL="228600" lvl="0" indent="-228600" algn="just">
              <a:buSzPct val="100000"/>
              <a:buFont typeface="Calibri" panose="020F0502020204030204" pitchFamily="34" charset="0"/>
              <a:buChar char="•"/>
            </a:pPr>
            <a:r>
              <a:rPr lang="en-US" sz="1800" b="1" kern="1200" dirty="0">
                <a:solidFill>
                  <a:srgbClr val="000000">
                    <a:lumMod val="75000"/>
                    <a:lumOff val="25000"/>
                  </a:srgbClr>
                </a:solidFill>
                <a:latin typeface="Calibri" panose="020F0502020204030204"/>
              </a:rPr>
              <a:t>Data Cleaning: </a:t>
            </a:r>
            <a:r>
              <a:rPr lang="en-US" sz="1800" kern="1200" dirty="0">
                <a:solidFill>
                  <a:srgbClr val="000000">
                    <a:lumMod val="75000"/>
                    <a:lumOff val="25000"/>
                  </a:srgbClr>
                </a:solidFill>
                <a:latin typeface="Calibri" panose="020F0502020204030204"/>
              </a:rPr>
              <a:t>Removed duplicates, handled missing data, and filtered irrelevant entries.</a:t>
            </a:r>
          </a:p>
          <a:p>
            <a:pPr marL="228600" lvl="0" indent="-228600" algn="just">
              <a:buSzPct val="100000"/>
              <a:buFont typeface="Calibri" panose="020F0502020204030204" pitchFamily="34" charset="0"/>
              <a:buChar char="•"/>
            </a:pPr>
            <a:r>
              <a:rPr lang="en-US" sz="1800" b="1" kern="1200" dirty="0">
                <a:solidFill>
                  <a:srgbClr val="000000">
                    <a:lumMod val="75000"/>
                    <a:lumOff val="25000"/>
                  </a:srgbClr>
                </a:solidFill>
                <a:latin typeface="Calibri" panose="020F0502020204030204"/>
              </a:rPr>
              <a:t>Data Manipulation</a:t>
            </a:r>
            <a:r>
              <a:rPr lang="en-US" sz="1800" kern="1200" dirty="0">
                <a:solidFill>
                  <a:srgbClr val="000000">
                    <a:lumMod val="75000"/>
                    <a:lumOff val="25000"/>
                  </a:srgbClr>
                </a:solidFill>
                <a:latin typeface="Calibri" panose="020F0502020204030204"/>
              </a:rPr>
              <a:t>: Prepared data for analysis through cleaning and transformation</a:t>
            </a:r>
            <a:r>
              <a:rPr lang="en-US" sz="1800" kern="1200" dirty="0" smtClean="0">
                <a:solidFill>
                  <a:srgbClr val="000000">
                    <a:lumMod val="75000"/>
                    <a:lumOff val="25000"/>
                  </a:srgbClr>
                </a:solidFill>
                <a:latin typeface="Calibri" panose="020F0502020204030204"/>
              </a:rPr>
              <a:t>.</a:t>
            </a:r>
          </a:p>
          <a:p>
            <a:pPr marL="228600" lvl="0" indent="-228600" algn="just">
              <a:buSzPct val="100000"/>
              <a:buFont typeface="Calibri" panose="020F0502020204030204" pitchFamily="34" charset="0"/>
              <a:buChar char="•"/>
            </a:pPr>
            <a:r>
              <a:rPr lang="en-US" sz="1800" b="1" kern="1200" dirty="0" err="1" smtClean="0">
                <a:solidFill>
                  <a:srgbClr val="000000">
                    <a:lumMod val="75000"/>
                    <a:lumOff val="25000"/>
                  </a:srgbClr>
                </a:solidFill>
                <a:latin typeface="Calibri" panose="020F0502020204030204"/>
              </a:rPr>
              <a:t>Univariate</a:t>
            </a:r>
            <a:r>
              <a:rPr lang="en-US" sz="1800" b="1" kern="1200" dirty="0" smtClean="0">
                <a:solidFill>
                  <a:srgbClr val="000000">
                    <a:lumMod val="75000"/>
                    <a:lumOff val="25000"/>
                  </a:srgbClr>
                </a:solidFill>
                <a:latin typeface="Calibri" panose="020F0502020204030204"/>
              </a:rPr>
              <a:t> and Bivariate Analysis</a:t>
            </a:r>
            <a:endParaRPr lang="en-US" sz="1800" b="1" kern="1200" dirty="0">
              <a:solidFill>
                <a:srgbClr val="000000">
                  <a:lumMod val="75000"/>
                  <a:lumOff val="25000"/>
                </a:srgbClr>
              </a:solidFill>
              <a:latin typeface="Calibri" panose="020F0502020204030204"/>
            </a:endParaRPr>
          </a:p>
        </p:txBody>
      </p:sp>
      <p:pic>
        <p:nvPicPr>
          <p:cNvPr id="5" name="Picture 4"/>
          <p:cNvPicPr>
            <a:picLocks noChangeAspect="1"/>
          </p:cNvPicPr>
          <p:nvPr/>
        </p:nvPicPr>
        <p:blipFill>
          <a:blip r:embed="rId2"/>
          <a:stretch>
            <a:fillRect/>
          </a:stretch>
        </p:blipFill>
        <p:spPr>
          <a:xfrm>
            <a:off x="10214881" y="4358013"/>
            <a:ext cx="1902117" cy="1908213"/>
          </a:xfrm>
          <a:prstGeom prst="rect">
            <a:avLst/>
          </a:prstGeom>
        </p:spPr>
      </p:pic>
    </p:spTree>
    <p:extLst>
      <p:ext uri="{BB962C8B-B14F-4D97-AF65-F5344CB8AC3E}">
        <p14:creationId xmlns:p14="http://schemas.microsoft.com/office/powerpoint/2010/main" val="2675648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124" y="93213"/>
            <a:ext cx="9005017" cy="5664792"/>
          </a:xfrm>
          <a:prstGeom prst="rect">
            <a:avLst/>
          </a:prstGeom>
        </p:spPr>
      </p:pic>
      <p:pic>
        <p:nvPicPr>
          <p:cNvPr id="3" name="Picture 2"/>
          <p:cNvPicPr>
            <a:picLocks noChangeAspect="1"/>
          </p:cNvPicPr>
          <p:nvPr/>
        </p:nvPicPr>
        <p:blipFill>
          <a:blip r:embed="rId3"/>
          <a:stretch>
            <a:fillRect/>
          </a:stretch>
        </p:blipFill>
        <p:spPr>
          <a:xfrm>
            <a:off x="10289883" y="4376121"/>
            <a:ext cx="1902117" cy="1908213"/>
          </a:xfrm>
          <a:prstGeom prst="rect">
            <a:avLst/>
          </a:prstGeom>
        </p:spPr>
      </p:pic>
    </p:spTree>
    <p:extLst>
      <p:ext uri="{BB962C8B-B14F-4D97-AF65-F5344CB8AC3E}">
        <p14:creationId xmlns:p14="http://schemas.microsoft.com/office/powerpoint/2010/main" val="19107505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855" y="325924"/>
            <a:ext cx="9972805" cy="5531667"/>
          </a:xfrm>
          <a:prstGeom prst="rect">
            <a:avLst/>
          </a:prstGeom>
        </p:spPr>
      </p:pic>
      <p:pic>
        <p:nvPicPr>
          <p:cNvPr id="3" name="Picture 2"/>
          <p:cNvPicPr>
            <a:picLocks noChangeAspect="1"/>
          </p:cNvPicPr>
          <p:nvPr/>
        </p:nvPicPr>
        <p:blipFill>
          <a:blip r:embed="rId3"/>
          <a:stretch>
            <a:fillRect/>
          </a:stretch>
        </p:blipFill>
        <p:spPr>
          <a:xfrm>
            <a:off x="10366870" y="4516961"/>
            <a:ext cx="1752702" cy="1758319"/>
          </a:xfrm>
          <a:prstGeom prst="rect">
            <a:avLst/>
          </a:prstGeom>
        </p:spPr>
      </p:pic>
    </p:spTree>
    <p:extLst>
      <p:ext uri="{BB962C8B-B14F-4D97-AF65-F5344CB8AC3E}">
        <p14:creationId xmlns:p14="http://schemas.microsoft.com/office/powerpoint/2010/main" val="3689251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123" y="152455"/>
            <a:ext cx="10240318" cy="5836493"/>
          </a:xfrm>
          <a:prstGeom prst="rect">
            <a:avLst/>
          </a:prstGeom>
        </p:spPr>
      </p:pic>
      <p:pic>
        <p:nvPicPr>
          <p:cNvPr id="5" name="Picture 4"/>
          <p:cNvPicPr>
            <a:picLocks noChangeAspect="1"/>
          </p:cNvPicPr>
          <p:nvPr/>
        </p:nvPicPr>
        <p:blipFill>
          <a:blip r:embed="rId3"/>
          <a:stretch>
            <a:fillRect/>
          </a:stretch>
        </p:blipFill>
        <p:spPr>
          <a:xfrm>
            <a:off x="10903175" y="5005346"/>
            <a:ext cx="1288825" cy="1293316"/>
          </a:xfrm>
          <a:prstGeom prst="rect">
            <a:avLst/>
          </a:prstGeom>
        </p:spPr>
      </p:pic>
    </p:spTree>
    <p:extLst>
      <p:ext uri="{BB962C8B-B14F-4D97-AF65-F5344CB8AC3E}">
        <p14:creationId xmlns:p14="http://schemas.microsoft.com/office/powerpoint/2010/main" val="839663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587" y="552495"/>
            <a:ext cx="5286281" cy="3950896"/>
          </a:xfrm>
          <a:prstGeom prst="rect">
            <a:avLst/>
          </a:prstGeom>
        </p:spPr>
      </p:pic>
      <p:pic>
        <p:nvPicPr>
          <p:cNvPr id="3" name="Picture 2"/>
          <p:cNvPicPr>
            <a:picLocks noChangeAspect="1"/>
          </p:cNvPicPr>
          <p:nvPr/>
        </p:nvPicPr>
        <p:blipFill>
          <a:blip r:embed="rId3"/>
          <a:stretch>
            <a:fillRect/>
          </a:stretch>
        </p:blipFill>
        <p:spPr>
          <a:xfrm>
            <a:off x="5939074" y="177274"/>
            <a:ext cx="5488190" cy="5161450"/>
          </a:xfrm>
          <a:prstGeom prst="rect">
            <a:avLst/>
          </a:prstGeom>
        </p:spPr>
      </p:pic>
      <p:pic>
        <p:nvPicPr>
          <p:cNvPr id="4" name="Picture 3"/>
          <p:cNvPicPr>
            <a:picLocks noChangeAspect="1"/>
          </p:cNvPicPr>
          <p:nvPr/>
        </p:nvPicPr>
        <p:blipFill>
          <a:blip r:embed="rId4"/>
          <a:stretch>
            <a:fillRect/>
          </a:stretch>
        </p:blipFill>
        <p:spPr>
          <a:xfrm>
            <a:off x="10905633" y="5000867"/>
            <a:ext cx="1286367" cy="1292464"/>
          </a:xfrm>
          <a:prstGeom prst="rect">
            <a:avLst/>
          </a:prstGeom>
        </p:spPr>
      </p:pic>
    </p:spTree>
    <p:extLst>
      <p:ext uri="{BB962C8B-B14F-4D97-AF65-F5344CB8AC3E}">
        <p14:creationId xmlns:p14="http://schemas.microsoft.com/office/powerpoint/2010/main" val="1716673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228" y="206828"/>
            <a:ext cx="9655191" cy="5517252"/>
          </a:xfrm>
          <a:prstGeom prst="rect">
            <a:avLst/>
          </a:prstGeom>
        </p:spPr>
      </p:pic>
      <p:pic>
        <p:nvPicPr>
          <p:cNvPr id="4" name="Picture 3"/>
          <p:cNvPicPr>
            <a:picLocks noChangeAspect="1"/>
          </p:cNvPicPr>
          <p:nvPr/>
        </p:nvPicPr>
        <p:blipFill>
          <a:blip r:embed="rId3"/>
          <a:stretch>
            <a:fillRect/>
          </a:stretch>
        </p:blipFill>
        <p:spPr>
          <a:xfrm>
            <a:off x="10905633" y="4937493"/>
            <a:ext cx="1286367" cy="1292464"/>
          </a:xfrm>
          <a:prstGeom prst="rect">
            <a:avLst/>
          </a:prstGeom>
        </p:spPr>
      </p:pic>
    </p:spTree>
    <p:extLst>
      <p:ext uri="{BB962C8B-B14F-4D97-AF65-F5344CB8AC3E}">
        <p14:creationId xmlns:p14="http://schemas.microsoft.com/office/powerpoint/2010/main" val="3061885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526</TotalTime>
  <Words>643</Words>
  <Application>Microsoft Office PowerPoint</Application>
  <PresentationFormat>Widescreen</PresentationFormat>
  <Paragraphs>68</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Arial</vt:lpstr>
      <vt:lpstr>Calibri Light</vt:lpstr>
      <vt:lpstr>Lato Black</vt:lpstr>
      <vt:lpstr>Retrospect</vt:lpstr>
      <vt:lpstr>      AFAME TECHNOLOGIES                     Technology     Advertising     Consulting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DELL</cp:lastModifiedBy>
  <cp:revision>22</cp:revision>
  <dcterms:created xsi:type="dcterms:W3CDTF">2021-02-16T05:19:01Z</dcterms:created>
  <dcterms:modified xsi:type="dcterms:W3CDTF">2024-02-26T17:06:28Z</dcterms:modified>
</cp:coreProperties>
</file>